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Default Extension="tiff" ContentType="image/tif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6" r:id="rId2"/>
  </p:sldMasterIdLst>
  <p:notesMasterIdLst>
    <p:notesMasterId r:id="rId19"/>
  </p:notesMasterIdLst>
  <p:handoutMasterIdLst>
    <p:handoutMasterId r:id="rId20"/>
  </p:handoutMasterIdLst>
  <p:sldIdLst>
    <p:sldId id="303" r:id="rId3"/>
    <p:sldId id="370" r:id="rId4"/>
    <p:sldId id="372" r:id="rId5"/>
    <p:sldId id="360" r:id="rId6"/>
    <p:sldId id="373" r:id="rId7"/>
    <p:sldId id="352" r:id="rId8"/>
    <p:sldId id="353" r:id="rId9"/>
    <p:sldId id="355" r:id="rId10"/>
    <p:sldId id="361" r:id="rId11"/>
    <p:sldId id="364" r:id="rId12"/>
    <p:sldId id="362" r:id="rId13"/>
    <p:sldId id="319" r:id="rId14"/>
    <p:sldId id="363" r:id="rId15"/>
    <p:sldId id="310" r:id="rId16"/>
    <p:sldId id="326" r:id="rId17"/>
    <p:sldId id="3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18A18"/>
    <a:srgbClr val="50AA1E"/>
    <a:srgbClr val="8CD153"/>
    <a:srgbClr val="A1C064"/>
    <a:srgbClr val="61CE24"/>
    <a:srgbClr val="7CDF45"/>
    <a:srgbClr val="33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18" autoAdjust="0"/>
    <p:restoredTop sz="94637" autoAdjust="0"/>
  </p:normalViewPr>
  <p:slideViewPr>
    <p:cSldViewPr>
      <p:cViewPr varScale="1">
        <p:scale>
          <a:sx n="103" d="100"/>
          <a:sy n="103" d="100"/>
        </p:scale>
        <p:origin x="-2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A6ED2-8BCD-4980-8751-0CDD1B2F288A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42DA2-5B93-4745-BA36-2F87B3684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4784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064CD-A8CF-46D5-8E51-5B10A96711F1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A6A9B-23DC-4A30-A255-E55EAC523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74331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9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01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667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1526" y="234878"/>
            <a:ext cx="6858405" cy="298327"/>
          </a:xfrm>
          <a:prstGeom prst="rect">
            <a:avLst/>
          </a:prstGeom>
        </p:spPr>
        <p:txBody>
          <a:bodyPr lIns="91430" tIns="45716" rIns="91430" bIns="45716" anchor="ctr" anchorCtr="0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pic>
        <p:nvPicPr>
          <p:cNvPr id="3" name="Picture 48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51" y="656819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1221" y="1359061"/>
            <a:ext cx="8841727" cy="4775059"/>
          </a:xfrm>
          <a:prstGeom prst="rect">
            <a:avLst/>
          </a:prstGeom>
        </p:spPr>
        <p:txBody>
          <a:bodyPr lIns="91430" tIns="45716" rIns="91430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21221" y="786060"/>
            <a:ext cx="8841727" cy="584767"/>
          </a:xfrm>
          <a:prstGeom prst="rect">
            <a:avLst/>
          </a:prstGeom>
        </p:spPr>
        <p:txBody>
          <a:bodyPr lIns="91430" tIns="45716" rIns="91430" bIns="45716">
            <a:spAutoFit/>
          </a:bodyPr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9353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ZAR_STYLE_2013_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auto">
          <a:xfrm>
            <a:off x="-10615" y="1831889"/>
            <a:ext cx="2998457" cy="4763417"/>
          </a:xfrm>
          <a:prstGeom prst="rect">
            <a:avLst/>
          </a:prstGeom>
          <a:solidFill>
            <a:srgbClr val="8EC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62827" y="1831889"/>
            <a:ext cx="6078051" cy="476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 bwMode="auto">
          <a:xfrm>
            <a:off x="-10614" y="255179"/>
            <a:ext cx="8111026" cy="1493398"/>
          </a:xfrm>
          <a:prstGeom prst="rect">
            <a:avLst/>
          </a:prstGeom>
          <a:solidFill>
            <a:srgbClr val="57BA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8172400" y="255198"/>
            <a:ext cx="971600" cy="1493399"/>
          </a:xfrm>
          <a:prstGeom prst="rect">
            <a:avLst/>
          </a:prstGeom>
          <a:solidFill>
            <a:srgbClr val="8EC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163" y="255179"/>
            <a:ext cx="7943229" cy="149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625" rIns="0" bIns="45625"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sz="3100" b="1" spc="0" baseline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6690" y="3573020"/>
            <a:ext cx="28211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25" rIns="0" bIns="45625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lang="ru-RU" sz="2400" b="1" baseline="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075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065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763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266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16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980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1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179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033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58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587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172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378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1526" y="234878"/>
            <a:ext cx="6858405" cy="298327"/>
          </a:xfrm>
          <a:prstGeom prst="rect">
            <a:avLst/>
          </a:prstGeom>
        </p:spPr>
        <p:txBody>
          <a:bodyPr lIns="91430" tIns="45716" rIns="91430" bIns="45716" anchor="ctr" anchorCtr="0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pic>
        <p:nvPicPr>
          <p:cNvPr id="3" name="Picture 48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51" y="656819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1221" y="1359061"/>
            <a:ext cx="8841727" cy="4775059"/>
          </a:xfrm>
          <a:prstGeom prst="rect">
            <a:avLst/>
          </a:prstGeom>
        </p:spPr>
        <p:txBody>
          <a:bodyPr lIns="91430" tIns="45716" rIns="91430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21221" y="786060"/>
            <a:ext cx="8841727" cy="584767"/>
          </a:xfrm>
          <a:prstGeom prst="rect">
            <a:avLst/>
          </a:prstGeom>
        </p:spPr>
        <p:txBody>
          <a:bodyPr lIns="91430" tIns="45716" rIns="91430" bIns="45716">
            <a:spAutoFit/>
          </a:bodyPr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87020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ZAR_STYLE_2013_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auto">
          <a:xfrm>
            <a:off x="-10615" y="1831889"/>
            <a:ext cx="2998457" cy="4763417"/>
          </a:xfrm>
          <a:prstGeom prst="rect">
            <a:avLst/>
          </a:prstGeom>
          <a:solidFill>
            <a:srgbClr val="8EC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62827" y="1831889"/>
            <a:ext cx="6078051" cy="476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 bwMode="auto">
          <a:xfrm>
            <a:off x="-10614" y="255179"/>
            <a:ext cx="8111026" cy="1493398"/>
          </a:xfrm>
          <a:prstGeom prst="rect">
            <a:avLst/>
          </a:prstGeom>
          <a:solidFill>
            <a:srgbClr val="57BA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8172400" y="255198"/>
            <a:ext cx="971600" cy="1493399"/>
          </a:xfrm>
          <a:prstGeom prst="rect">
            <a:avLst/>
          </a:prstGeom>
          <a:solidFill>
            <a:srgbClr val="8EC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163" y="255179"/>
            <a:ext cx="7943229" cy="149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625" rIns="0" bIns="45625"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sz="3100" b="1" spc="0" baseline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6690" y="3573020"/>
            <a:ext cx="28211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25" rIns="0" bIns="45625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lang="ru-RU" sz="2400" b="1" baseline="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7119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ZAR_STYLE_2013_Bas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640" y="104780"/>
            <a:ext cx="7602408" cy="52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400" b="1">
                <a:solidFill>
                  <a:srgbClr val="2E8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7668348" y="44624"/>
            <a:ext cx="1046462" cy="81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 userDrawn="1"/>
        </p:nvCxnSpPr>
        <p:spPr bwMode="auto">
          <a:xfrm>
            <a:off x="179519" y="634024"/>
            <a:ext cx="76928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88782" y="89281"/>
            <a:ext cx="290477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Прямая соединительная линия 18"/>
          <p:cNvCxnSpPr/>
          <p:nvPr userDrawn="1"/>
        </p:nvCxnSpPr>
        <p:spPr bwMode="auto">
          <a:xfrm>
            <a:off x="8462965" y="607827"/>
            <a:ext cx="5000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7702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47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04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51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30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89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42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89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96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6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image" Target="../media/image5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image" Target="../media/image13.png"/><Relationship Id="rId3" Type="http://schemas.openxmlformats.org/officeDocument/2006/relationships/tags" Target="../tags/tag31.xml"/><Relationship Id="rId21" Type="http://schemas.openxmlformats.org/officeDocument/2006/relationships/hyperlink" Target="http://s40.radikal.ru/i088/1009/84/cf6556f3dae1.jpg" TargetMode="Externa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image" Target="../media/image12.jpeg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slideLayout" Target="../slideLayouts/slideLayout27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11.jpe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image" Target="../media/image10.jpeg"/><Relationship Id="rId28" Type="http://schemas.openxmlformats.org/officeDocument/2006/relationships/image" Target="../media/image15.jpeg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image" Target="../media/image9.jpeg"/><Relationship Id="rId27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7505" y="260648"/>
            <a:ext cx="7992888" cy="1440160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Инструменты реализации долгосрочных инвестиционных проектов на базе основе регламента </a:t>
            </a:r>
            <a:b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«Инвестиционные проекты с гос. поддержкой и гос. участием» </a:t>
            </a:r>
            <a:b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 основе проектного финансирования</a:t>
            </a:r>
            <a:b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latin typeface="Times New Roman" pitchFamily="18" charset="0"/>
                <a:cs typeface="Times New Roman" pitchFamily="18" charset="0"/>
              </a:rPr>
            </a:br>
            <a:endParaRPr lang="ru-RU" sz="20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916832"/>
            <a:ext cx="27363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«Схема реализации инвестиционных проектов с гос. поддержкой / гос. участием»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рамках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«Ежегодной общественной премии «Регионы – устойчивое развитие»</a:t>
            </a:r>
            <a:endParaRPr lang="ru-RU" sz="1600" b="1" u="sng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437112"/>
            <a:ext cx="2592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Управление по работе 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субъектами РФ 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ОАО «Сбербанк России»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Решетник Мария  </a:t>
            </a:r>
          </a:p>
          <a:p>
            <a:pPr algn="r"/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Оргкомитет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Конкурса </a:t>
            </a:r>
          </a:p>
          <a:p>
            <a:pPr algn="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«Ежегодная общественная премия </a:t>
            </a:r>
          </a:p>
          <a:p>
            <a:pPr algn="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«Регионы – устойчивое развитие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Маштакова Мария</a:t>
            </a:r>
            <a:endParaRPr lang="en-US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79512" y="245353"/>
            <a:ext cx="75819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Преимущества реализации проектов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 нуля»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рамках Конкурса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0082991"/>
              </p:ext>
            </p:extLst>
          </p:nvPr>
        </p:nvGraphicFramePr>
        <p:xfrm>
          <a:off x="179512" y="908720"/>
          <a:ext cx="8784977" cy="575865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986460"/>
                <a:gridCol w="2805286"/>
                <a:gridCol w="199323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Требования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проектам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проектам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стандартные условия финансово – кредитных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институтов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исходно-разрешительной</a:t>
                      </a:r>
                      <a:r>
                        <a:rPr lang="ru-RU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документации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ТРЕБУЕТСЯ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ОБЯЗАТЕЛЬНО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49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проектно-сметной документации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ТРЕБУЕТСЯ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ОБЯЗАТЕЛЬНО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</a:t>
                      </a:r>
                      <a:r>
                        <a:rPr lang="ru-RU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земельного участка для реализации проекта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ТРЕБУЕТСЯ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 случае возможности размещения проекта на территории индустриального парка)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ОБЯЗАТЕЛЬНО</a:t>
                      </a:r>
                      <a:endParaRPr lang="ru-RU" sz="16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Требование к наличию собственных средств от Инициатора проекта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 проекта в региональной программе для получения государственной поддержки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проектов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50 млн.</a:t>
                      </a:r>
                      <a:r>
                        <a:rPr lang="ru-RU" sz="16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lang="ru-RU" sz="16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 лет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8 лет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54"/>
          <p:cNvSpPr txBox="1">
            <a:spLocks/>
          </p:cNvSpPr>
          <p:nvPr/>
        </p:nvSpPr>
        <p:spPr bwMode="auto">
          <a:xfrm>
            <a:off x="161640" y="230904"/>
            <a:ext cx="449920" cy="276999"/>
          </a:xfrm>
          <a:prstGeom prst="rect">
            <a:avLst/>
          </a:prstGeom>
          <a:solidFill>
            <a:srgbClr val="005426"/>
          </a:solidFill>
          <a:ln w="9525" cmpd="dbl">
            <a:solidFill>
              <a:schemeClr val="bg1"/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9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35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92696"/>
            <a:ext cx="144016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Инициаторы </a:t>
            </a:r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проектов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484784"/>
            <a:ext cx="1584176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координатор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99592" y="1268760"/>
            <a:ext cx="88157" cy="21602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71600" y="2204864"/>
            <a:ext cx="1224136" cy="307777"/>
          </a:xfrm>
          <a:prstGeom prst="rect">
            <a:avLst/>
          </a:prstGeom>
          <a:solidFill>
            <a:srgbClr val="50AA1E"/>
          </a:solidFill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Оргкомитет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187624" y="1988840"/>
            <a:ext cx="88157" cy="21602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87624" y="2636912"/>
            <a:ext cx="302433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Сбор первичного пакета документов по Инициатору проекта по Схеме (до 14 дней)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Проведение первичного анализа (до 14 дней)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Сбор пакета документов по проекту по Схеме (до 45 дней)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Формирование полного пакета документов для направления финансовым институтам для анализа в рамках Схемы (до 14 дней)</a:t>
            </a:r>
            <a:endParaRPr lang="ru-RU" sz="13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403648" y="2492896"/>
            <a:ext cx="88157" cy="21602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трелка вправо 11"/>
          <p:cNvSpPr/>
          <p:nvPr/>
        </p:nvSpPr>
        <p:spPr>
          <a:xfrm>
            <a:off x="4283968" y="3861048"/>
            <a:ext cx="648072" cy="2880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3573016"/>
            <a:ext cx="3816424" cy="6924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направление проекта на рассмотрение Инвесторам (членам Попечительского совета)</a:t>
            </a: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- 14 </a:t>
            </a: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дней</a:t>
            </a:r>
            <a:endParaRPr lang="ru-RU" sz="13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4293096"/>
            <a:ext cx="3816424" cy="6924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направление проекта на рассмотрение внешнему эксперту по финансам (членам Попечительского совета)</a:t>
            </a: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дней (параллельно)</a:t>
            </a:r>
            <a:endParaRPr lang="ru-RU" sz="13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5085184"/>
            <a:ext cx="3816424" cy="49244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направление проекта на рассмотрение субъектам РФ (господдержка) </a:t>
            </a: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дней (параллельно)</a:t>
            </a:r>
            <a:endParaRPr lang="ru-RU" sz="13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628" y="5715016"/>
            <a:ext cx="3816424" cy="49244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направление проекта на рассмотрение членам Попечительского совета</a:t>
            </a:r>
            <a:endParaRPr lang="ru-RU" sz="13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048" y="6376972"/>
            <a:ext cx="3816424" cy="2923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Подписание Инвестиционного соглашение</a:t>
            </a:r>
            <a:endParaRPr lang="ru-RU" sz="13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587727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Рассмотрение инвестиционного проекта до  момента итогового решения (всеми участниками) занимает 3,5 месяца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8"/>
          <p:cNvSpPr txBox="1">
            <a:spLocks noGrp="1"/>
          </p:cNvSpPr>
          <p:nvPr>
            <p:ph type="title"/>
          </p:nvPr>
        </p:nvSpPr>
        <p:spPr>
          <a:xfrm>
            <a:off x="182563" y="198880"/>
            <a:ext cx="7581900" cy="340428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en-US" sz="16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Процедура рассмотрение инвестиционных проектов в рамках  Конкурса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1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2043288"/>
              </p:ext>
            </p:extLst>
          </p:nvPr>
        </p:nvGraphicFramePr>
        <p:xfrm>
          <a:off x="142844" y="1621503"/>
          <a:ext cx="8715436" cy="403974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0431"/>
                <a:gridCol w="5109589"/>
                <a:gridCol w="1360241"/>
                <a:gridCol w="1815175"/>
              </a:tblGrid>
              <a:tr h="73745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проектов на соответствие нормативно – правовым документам по выделению государственной поддержки (ФЗ-209 и нормативно – правовым документам субъектов РФ)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Еженедельно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55868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проектов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Экспертным советом (профильные научные институты / общероссийские общественные организации)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 / в месяц 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проектов на соответствие финансовой сегментации (внешних экспертов по финансам)</a:t>
                      </a: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раз / квартал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46447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marL="0" marR="0" indent="0" algn="l" defTabSz="894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проектов инвестиционными фондами (членами Попечительского совета) </a:t>
                      </a: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дней с момента получения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42502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проектов внешним экспертом по финансам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день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дней с момента получения</a:t>
                      </a: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37469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проектов Попечительским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советом Конкурса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раз / квартал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48477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Заключение Инвестиционного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Соглашения, с целью реализации проекта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постоянно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3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1043450"/>
              </p:ext>
            </p:extLst>
          </p:nvPr>
        </p:nvGraphicFramePr>
        <p:xfrm>
          <a:off x="179512" y="1916832"/>
          <a:ext cx="8715436" cy="105903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0431"/>
                <a:gridCol w="5109589"/>
                <a:gridCol w="1360241"/>
                <a:gridCol w="1815175"/>
              </a:tblGrid>
              <a:tr h="49274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marL="0" marR="0" indent="0" algn="l" defTabSz="894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Консолидированных Заявок от субъектов РФ согласно Схемы</a:t>
                      </a:r>
                      <a:endParaRPr lang="ru-RU" sz="13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Ежегодно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01.03. по 30.05.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01.09. по 30.10.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56628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Консолидированных Заявок субъектов РФ,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включающих Заявки инвестиционных проектов 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Ежегодно 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позднее 30.05.2014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позднее 30.10.2014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</a:tbl>
          </a:graphicData>
        </a:graphic>
      </p:graphicFrame>
      <p:sp>
        <p:nvSpPr>
          <p:cNvPr id="8" name="Заголовок 7"/>
          <p:cNvSpPr txBox="1">
            <a:spLocks noGrp="1"/>
          </p:cNvSpPr>
          <p:nvPr>
            <p:ph type="title"/>
          </p:nvPr>
        </p:nvSpPr>
        <p:spPr>
          <a:xfrm>
            <a:off x="161640" y="230904"/>
            <a:ext cx="521928" cy="276999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1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82563" y="184428"/>
            <a:ext cx="725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формирования Попечительского Совета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1196752"/>
          <a:ext cx="8895864" cy="4910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  <a:gridCol w="1551049"/>
                <a:gridCol w="864096"/>
                <a:gridCol w="1152128"/>
                <a:gridCol w="1440160"/>
                <a:gridCol w="1224136"/>
                <a:gridCol w="936104"/>
                <a:gridCol w="1440159"/>
              </a:tblGrid>
              <a:tr h="501343">
                <a:tc rowSpan="2"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Члены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Попечительского Совета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Требования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 членам Попечительского Совета</a:t>
                      </a:r>
                      <a:endParaRPr lang="ru-RU" sz="15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2015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Гос-ное</a:t>
                      </a:r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участие в уставном капитале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Отраслевая </a:t>
                      </a:r>
                      <a:r>
                        <a:rPr lang="ru-RU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сегментация</a:t>
                      </a:r>
                      <a:endParaRPr lang="ru-RU" sz="12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Территориальная </a:t>
                      </a:r>
                      <a:r>
                        <a:rPr lang="ru-RU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сегментация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Финансовая </a:t>
                      </a:r>
                      <a:r>
                        <a:rPr lang="ru-RU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сегментация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Утв-на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«Схема» / Форма </a:t>
                      </a:r>
                      <a:r>
                        <a:rPr lang="ru-RU" sz="1200" b="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Сог-ия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Приняты / Согласованы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«Особые условия финансирования»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349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Инвестиционные </a:t>
                      </a:r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Фонды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Согласованы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776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 – кредитные организации 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Утверждены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9002">
                <a:tc gridSpan="8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СТАТУС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9002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ОАО «Сбербанк России»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/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Утверждены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041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ЗАО «ВТБ</a:t>
                      </a:r>
                      <a:r>
                        <a:rPr lang="ru-RU" sz="1200" b="0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Банк»</a:t>
                      </a:r>
                      <a:endParaRPr lang="ru-RU" sz="12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/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Утверждены</a:t>
                      </a:r>
                    </a:p>
                  </a:txBody>
                  <a:tcPr/>
                </a:tc>
              </a:tr>
              <a:tr h="305077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ОАО «Газпромбанк»</a:t>
                      </a:r>
                      <a:endParaRPr lang="ru-RU" sz="12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/ -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(стадия утверждения)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5077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ОАО «</a:t>
                      </a:r>
                      <a:r>
                        <a:rPr lang="ru-RU" sz="1200" b="0" i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МСП-Банк</a:t>
                      </a:r>
                      <a:r>
                        <a:rPr lang="ru-RU" sz="1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- 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(работа через Банки партнеры)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283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182563" y="137325"/>
            <a:ext cx="7581900" cy="463539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just"/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Текущие результаты работы Конкурса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8277001"/>
              </p:ext>
            </p:extLst>
          </p:nvPr>
        </p:nvGraphicFramePr>
        <p:xfrm>
          <a:off x="323528" y="1397000"/>
          <a:ext cx="8496944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2738"/>
                <a:gridCol w="301420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проектов,</a:t>
                      </a:r>
                      <a:r>
                        <a:rPr lang="ru-RU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находящихся на стадии реализации (по подписанным инвестиционным соглашениям)</a:t>
                      </a:r>
                    </a:p>
                    <a:p>
                      <a:pPr algn="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сумму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33, 240</a:t>
                      </a:r>
                      <a:r>
                        <a:rPr lang="ru-RU" sz="1800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млрд. руб.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Инвестиционной</a:t>
                      </a:r>
                      <a:r>
                        <a:rPr lang="ru-RU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соглашений, находящихся на стадии согласования </a:t>
                      </a:r>
                    </a:p>
                    <a:p>
                      <a:pPr algn="r"/>
                      <a:r>
                        <a:rPr lang="ru-RU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сумму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65,507</a:t>
                      </a:r>
                      <a:r>
                        <a:rPr lang="ru-RU" sz="18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млрд. руб.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5" y="4653136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Создана база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индустриальных парков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субъектов РФ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обновляется ежегодно / (обновляется 2 раза в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год)</a:t>
            </a:r>
          </a:p>
          <a:p>
            <a:pPr algn="just"/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база нормативно – правовых актов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субъектов РФ 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выделении гос. поддержки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(обновляется ежегодно / (2 раза в год)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6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764704"/>
            <a:ext cx="79928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Маштакова</a:t>
            </a:r>
            <a:r>
              <a:rPr lang="ru-RU" b="1" u="sng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Мария Юрьевна</a:t>
            </a:r>
            <a:endParaRPr lang="en-US" b="1" u="sng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отдела анализа инвестиционных </a:t>
            </a:r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проектов </a:t>
            </a: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Организационный </a:t>
            </a:r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комитет Конкурса </a:t>
            </a:r>
            <a:endParaRPr lang="ru-RU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Ежегодная общественная премия «Регионы - устойчивое развитие»</a:t>
            </a: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аб. (495) 236-7-36</a:t>
            </a: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Тел. моб. (926) 136-11-12</a:t>
            </a:r>
          </a:p>
          <a:p>
            <a:r>
              <a:rPr lang="en-US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mashtakova@infra-konkurs.ru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www.infra-konkurs.ru</a:t>
            </a:r>
          </a:p>
          <a:p>
            <a:endParaRPr lang="ru-RU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Решетник Мария Сергеевна</a:t>
            </a:r>
          </a:p>
          <a:p>
            <a:endParaRPr lang="en-US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ОАО «Сбербанк России»</a:t>
            </a:r>
          </a:p>
          <a:p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Управление по работе с субъектами РФ</a:t>
            </a:r>
          </a:p>
          <a:p>
            <a:endParaRPr lang="ru-RU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Тел.: (495) 957-55-08;  </a:t>
            </a:r>
            <a:endParaRPr lang="ru-RU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Моб</a:t>
            </a:r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.: (985) 992-68-38</a:t>
            </a:r>
          </a:p>
          <a:p>
            <a:r>
              <a:rPr lang="en-US" u="sng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MSKirpicheva@sberbank.ru</a:t>
            </a:r>
            <a:endParaRPr lang="ru-RU" u="sng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884" y="5594203"/>
            <a:ext cx="887238" cy="668360"/>
          </a:xfrm>
          <a:prstGeom prst="rect">
            <a:avLst/>
          </a:prstGeom>
        </p:spPr>
      </p:pic>
      <p:grpSp>
        <p:nvGrpSpPr>
          <p:cNvPr id="3" name="Группа 68"/>
          <p:cNvGrpSpPr/>
          <p:nvPr/>
        </p:nvGrpSpPr>
        <p:grpSpPr>
          <a:xfrm>
            <a:off x="107504" y="908720"/>
            <a:ext cx="8540262" cy="5445125"/>
            <a:chOff x="381000" y="1039813"/>
            <a:chExt cx="9251950" cy="5445125"/>
          </a:xfrm>
        </p:grpSpPr>
        <p:sp>
          <p:nvSpPr>
            <p:cNvPr id="4" name="Rectangle 3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2908300" y="6302375"/>
              <a:ext cx="1203325" cy="182563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3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4311650" y="6302375"/>
              <a:ext cx="5321300" cy="182563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3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908300" y="5186363"/>
              <a:ext cx="1203325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3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4311650" y="5186363"/>
              <a:ext cx="5321300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3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2908300" y="4106863"/>
              <a:ext cx="1203325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3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4311650" y="4106863"/>
              <a:ext cx="5321300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3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2908300" y="2998788"/>
              <a:ext cx="1203325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3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4311650" y="2998788"/>
              <a:ext cx="5321300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2908300" y="1903413"/>
              <a:ext cx="1203325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2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4311650" y="1903413"/>
              <a:ext cx="5321300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311650" y="1052513"/>
              <a:ext cx="5321300" cy="896937"/>
            </a:xfrm>
            <a:prstGeom prst="rect">
              <a:avLst/>
            </a:prstGeom>
            <a:solidFill>
              <a:srgbClr val="DBFFB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2000" tIns="36000" rIns="36000" bIns="36000" anchor="ctr"/>
            <a:lstStyle/>
            <a:p>
              <a:pPr algn="just"/>
              <a:r>
                <a:rPr lang="ru-RU" sz="1200" dirty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Если у Вас новый проект и Вы не понимаете начинать ли Вам тратить деньги на разработку ПСД по проекту без наличия решения финансовых институтов о финансировании  Вашего проекта</a:t>
              </a:r>
            </a:p>
          </p:txBody>
        </p:sp>
        <p:sp>
          <p:nvSpPr>
            <p:cNvPr id="15" name="Прямоугольник 1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11650" y="2154238"/>
              <a:ext cx="5321300" cy="896937"/>
            </a:xfrm>
            <a:prstGeom prst="rect">
              <a:avLst/>
            </a:prstGeom>
            <a:solidFill>
              <a:srgbClr val="DBFFB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2000" tIns="36000" rIns="36000" bIns="36000" anchor="ctr"/>
            <a:lstStyle/>
            <a:p>
              <a:pPr algn="just"/>
              <a:r>
                <a:rPr lang="ru-RU" sz="1200" dirty="0" smtClean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Вы </a:t>
              </a:r>
              <a:r>
                <a:rPr lang="ru-RU" sz="1200" dirty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не владеете всеми знаниями по требованиям всех участников инвестиционной деятельности для реализации инвестиционного проекта, чтобы им соответствовать </a:t>
              </a:r>
            </a:p>
          </p:txBody>
        </p:sp>
        <p:sp>
          <p:nvSpPr>
            <p:cNvPr id="16" name="Прямоугольник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11650" y="3257550"/>
              <a:ext cx="5321300" cy="896938"/>
            </a:xfrm>
            <a:prstGeom prst="rect">
              <a:avLst/>
            </a:prstGeom>
            <a:solidFill>
              <a:srgbClr val="DBFFB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2000" tIns="36000" rIns="36000" bIns="36000" anchor="ctr"/>
            <a:lstStyle/>
            <a:p>
              <a:pPr algn="just"/>
              <a:r>
                <a:rPr lang="ru-RU" sz="1200" dirty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Если у Вас нет достаточно собственных средств для реализации инвестиционного проекта и Вам нужен со - инвестор (не доли собственных  средств в размере 30% от суммы проекта)</a:t>
              </a:r>
            </a:p>
          </p:txBody>
        </p:sp>
        <p:sp>
          <p:nvSpPr>
            <p:cNvPr id="17" name="Прямоугольник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311650" y="4360863"/>
              <a:ext cx="5321300" cy="896937"/>
            </a:xfrm>
            <a:prstGeom prst="rect">
              <a:avLst/>
            </a:prstGeom>
            <a:solidFill>
              <a:srgbClr val="DBFFB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2000" tIns="36000" rIns="36000" bIns="36000" anchor="ctr"/>
            <a:lstStyle/>
            <a:p>
              <a:pPr algn="just"/>
              <a:r>
                <a:rPr lang="ru-RU" sz="1200" dirty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У Вас нет </a:t>
              </a:r>
              <a:r>
                <a:rPr lang="ru-RU" sz="1200" dirty="0" smtClean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опыта </a:t>
              </a:r>
              <a:r>
                <a:rPr lang="ru-RU" sz="1200" dirty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координации всех участников инвестиционной деятельности для реализации инвестиционного проекта (финансовыми институтами (Банками), инвестиционными фондами и органами исполнительной власти)</a:t>
              </a:r>
            </a:p>
          </p:txBody>
        </p:sp>
        <p:sp>
          <p:nvSpPr>
            <p:cNvPr id="18" name="Прямоугольник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08300" y="1052513"/>
              <a:ext cx="1203325" cy="896937"/>
            </a:xfrm>
            <a:prstGeom prst="rect">
              <a:avLst/>
            </a:prstGeom>
            <a:gradFill rotWithShape="1">
              <a:gsLst>
                <a:gs pos="0">
                  <a:srgbClr val="27781D"/>
                </a:gs>
                <a:gs pos="50000">
                  <a:srgbClr val="194C12"/>
                </a:gs>
                <a:gs pos="100000">
                  <a:srgbClr val="27781D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Решение банка на ранней стадии проекта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08300" y="2154238"/>
              <a:ext cx="1264614" cy="896937"/>
            </a:xfrm>
            <a:prstGeom prst="rect">
              <a:avLst/>
            </a:prstGeom>
            <a:gradFill rotWithShape="1">
              <a:gsLst>
                <a:gs pos="0">
                  <a:srgbClr val="27781D"/>
                </a:gs>
                <a:gs pos="50000">
                  <a:srgbClr val="194C12"/>
                </a:gs>
                <a:gs pos="100000">
                  <a:srgbClr val="27781D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Методические материалы </a:t>
              </a:r>
            </a:p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Банк и РУР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22588" y="4360863"/>
              <a:ext cx="1280838" cy="896937"/>
            </a:xfrm>
            <a:prstGeom prst="rect">
              <a:avLst/>
            </a:prstGeom>
            <a:gradFill rotWithShape="1">
              <a:gsLst>
                <a:gs pos="0">
                  <a:srgbClr val="27781D"/>
                </a:gs>
                <a:gs pos="50000">
                  <a:srgbClr val="194C12"/>
                </a:gs>
                <a:gs pos="100000">
                  <a:srgbClr val="27781D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Дорожная карта</a:t>
              </a:r>
            </a:p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РУР –</a:t>
              </a:r>
            </a:p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»СБЕРБАНК»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рямоугольник 1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22588" y="3257550"/>
              <a:ext cx="1328336" cy="896938"/>
            </a:xfrm>
            <a:prstGeom prst="rect">
              <a:avLst/>
            </a:prstGeom>
            <a:gradFill rotWithShape="1">
              <a:gsLst>
                <a:gs pos="0">
                  <a:srgbClr val="27781D"/>
                </a:gs>
                <a:gs pos="50000">
                  <a:srgbClr val="194C12"/>
                </a:gs>
                <a:gs pos="100000">
                  <a:srgbClr val="27781D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Согласованный алгоритм работы с со инвестором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1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08300" y="5464175"/>
              <a:ext cx="1295125" cy="896938"/>
            </a:xfrm>
            <a:prstGeom prst="rect">
              <a:avLst/>
            </a:prstGeom>
            <a:gradFill rotWithShape="1">
              <a:gsLst>
                <a:gs pos="0">
                  <a:srgbClr val="27781D"/>
                </a:gs>
                <a:gs pos="50000">
                  <a:srgbClr val="194C12"/>
                </a:gs>
                <a:gs pos="100000">
                  <a:srgbClr val="27781D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Справочная информация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Прямоугольник 1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311650" y="5464175"/>
              <a:ext cx="5321300" cy="896938"/>
            </a:xfrm>
            <a:prstGeom prst="rect">
              <a:avLst/>
            </a:prstGeom>
            <a:solidFill>
              <a:srgbClr val="DBFFB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2000" tIns="36000" rIns="36000" bIns="36000" anchor="ctr"/>
            <a:lstStyle/>
            <a:p>
              <a:pPr algn="just"/>
              <a:r>
                <a:rPr lang="ru-RU" sz="1200" dirty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Если Вы хотите узнать больше о формах государственной поддержки и использовать эти знания для получения финансирования в рамках «Особых условий финансирования инвестиционных проектов с гос. поддержкой / гос. участием» для реализации инвестиционного проекта</a:t>
              </a:r>
            </a:p>
          </p:txBody>
        </p:sp>
        <p:sp>
          <p:nvSpPr>
            <p:cNvPr id="24" name="Прямоугольник 13"/>
            <p:cNvSpPr/>
            <p:nvPr>
              <p:custDataLst>
                <p:tags r:id="rId21"/>
              </p:custDataLst>
            </p:nvPr>
          </p:nvSpPr>
          <p:spPr>
            <a:xfrm>
              <a:off x="512763" y="4914900"/>
              <a:ext cx="2035175" cy="89693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Times New Roman" pitchFamily="18" charset="0"/>
                </a:rPr>
                <a:t>Координация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Times New Roman" pitchFamily="18" charset="0"/>
                </a:rPr>
                <a:t>Техническое и методическое сопровождение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</p:txBody>
        </p:sp>
        <p:sp>
          <p:nvSpPr>
            <p:cNvPr id="25" name="Прямоугольник 13"/>
            <p:cNvSpPr/>
            <p:nvPr>
              <p:custDataLst>
                <p:tags r:id="rId22"/>
              </p:custDataLst>
            </p:nvPr>
          </p:nvSpPr>
          <p:spPr>
            <a:xfrm>
              <a:off x="506506" y="1488530"/>
              <a:ext cx="2174875" cy="89693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lang="ru-RU" sz="1200" kern="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charset="-128"/>
                  <a:cs typeface="Times New Roman" pitchFamily="18" charset="0"/>
                </a:rPr>
                <a:t>Сеть</a:t>
              </a:r>
            </a:p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Times New Roman" pitchFamily="18" charset="0"/>
                </a:rPr>
                <a:t>Экспертиза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Times New Roman" pitchFamily="18" charset="0"/>
                </a:rPr>
                <a:t>Финансовые продукты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Times New Roman" pitchFamily="18" charset="0"/>
                </a:rPr>
                <a:t>Финансирование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 rot="5400000">
              <a:off x="269082" y="1153319"/>
              <a:ext cx="2563812" cy="2336800"/>
            </a:xfrm>
            <a:custGeom>
              <a:avLst/>
              <a:gdLst>
                <a:gd name="T0" fmla="*/ 2147483647 w 3956"/>
                <a:gd name="T1" fmla="*/ 2147483647 h 3265"/>
                <a:gd name="T2" fmla="*/ 2147483647 w 3956"/>
                <a:gd name="T3" fmla="*/ 2147483647 h 3265"/>
                <a:gd name="T4" fmla="*/ 2147483647 w 3956"/>
                <a:gd name="T5" fmla="*/ 2147483647 h 3265"/>
                <a:gd name="T6" fmla="*/ 2147483647 w 3956"/>
                <a:gd name="T7" fmla="*/ 2147483647 h 3265"/>
                <a:gd name="T8" fmla="*/ 2147483647 w 3956"/>
                <a:gd name="T9" fmla="*/ 0 h 3265"/>
                <a:gd name="T10" fmla="*/ 0 w 3956"/>
                <a:gd name="T11" fmla="*/ 2147483647 h 3265"/>
                <a:gd name="T12" fmla="*/ 2147483647 w 3956"/>
                <a:gd name="T13" fmla="*/ 2147483647 h 3265"/>
                <a:gd name="T14" fmla="*/ 2147483647 w 3956"/>
                <a:gd name="T15" fmla="*/ 2147483647 h 3265"/>
                <a:gd name="T16" fmla="*/ 2147483647 w 3956"/>
                <a:gd name="T17" fmla="*/ 2147483647 h 3265"/>
                <a:gd name="T18" fmla="*/ 2147483647 w 3956"/>
                <a:gd name="T19" fmla="*/ 2147483647 h 3265"/>
                <a:gd name="T20" fmla="*/ 2147483647 w 3956"/>
                <a:gd name="T21" fmla="*/ 2147483647 h 3265"/>
                <a:gd name="T22" fmla="*/ 2147483647 w 3956"/>
                <a:gd name="T23" fmla="*/ 2147483647 h 3265"/>
                <a:gd name="T24" fmla="*/ 2147483647 w 3956"/>
                <a:gd name="T25" fmla="*/ 2147483647 h 3265"/>
                <a:gd name="T26" fmla="*/ 2147483647 w 3956"/>
                <a:gd name="T27" fmla="*/ 2147483647 h 3265"/>
                <a:gd name="T28" fmla="*/ 2147483647 w 3956"/>
                <a:gd name="T29" fmla="*/ 2147483647 h 3265"/>
                <a:gd name="T30" fmla="*/ 2147483647 w 3956"/>
                <a:gd name="T31" fmla="*/ 2147483647 h 3265"/>
                <a:gd name="T32" fmla="*/ 2147483647 w 3956"/>
                <a:gd name="T33" fmla="*/ 2147483647 h 3265"/>
                <a:gd name="T34" fmla="*/ 2147483647 w 3956"/>
                <a:gd name="T35" fmla="*/ 2147483647 h 3265"/>
                <a:gd name="T36" fmla="*/ 2147483647 w 3956"/>
                <a:gd name="T37" fmla="*/ 2147483647 h 32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56"/>
                <a:gd name="T58" fmla="*/ 0 h 3265"/>
                <a:gd name="T59" fmla="*/ 3956 w 3956"/>
                <a:gd name="T60" fmla="*/ 3265 h 32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56" h="3265">
                  <a:moveTo>
                    <a:pt x="3956" y="864"/>
                  </a:moveTo>
                  <a:lnTo>
                    <a:pt x="3582" y="381"/>
                  </a:lnTo>
                  <a:lnTo>
                    <a:pt x="3582" y="505"/>
                  </a:lnTo>
                  <a:lnTo>
                    <a:pt x="3372" y="505"/>
                  </a:lnTo>
                  <a:lnTo>
                    <a:pt x="3481" y="0"/>
                  </a:lnTo>
                  <a:lnTo>
                    <a:pt x="0" y="1"/>
                  </a:lnTo>
                  <a:lnTo>
                    <a:pt x="8" y="3265"/>
                  </a:lnTo>
                  <a:lnTo>
                    <a:pt x="2783" y="3264"/>
                  </a:lnTo>
                  <a:lnTo>
                    <a:pt x="2889" y="2760"/>
                  </a:lnTo>
                  <a:lnTo>
                    <a:pt x="2794" y="2760"/>
                  </a:lnTo>
                  <a:lnTo>
                    <a:pt x="2794" y="2884"/>
                  </a:lnTo>
                  <a:lnTo>
                    <a:pt x="2420" y="2401"/>
                  </a:lnTo>
                  <a:lnTo>
                    <a:pt x="2794" y="1918"/>
                  </a:lnTo>
                  <a:lnTo>
                    <a:pt x="2794" y="2042"/>
                  </a:lnTo>
                  <a:lnTo>
                    <a:pt x="3044" y="2042"/>
                  </a:lnTo>
                  <a:lnTo>
                    <a:pt x="3220" y="1224"/>
                  </a:lnTo>
                  <a:lnTo>
                    <a:pt x="3582" y="1224"/>
                  </a:lnTo>
                  <a:lnTo>
                    <a:pt x="3582" y="1344"/>
                  </a:lnTo>
                  <a:lnTo>
                    <a:pt x="3956" y="864"/>
                  </a:lnTo>
                  <a:close/>
                </a:path>
              </a:pathLst>
            </a:custGeom>
            <a:noFill/>
            <a:ln w="28575" cap="flat" cmpd="sng">
              <a:solidFill>
                <a:srgbClr val="00703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 rot="5400000">
              <a:off x="229394" y="3915569"/>
              <a:ext cx="2641600" cy="2338388"/>
            </a:xfrm>
            <a:custGeom>
              <a:avLst/>
              <a:gdLst>
                <a:gd name="T0" fmla="*/ 2147483647 w 2975"/>
                <a:gd name="T1" fmla="*/ 2147483647 h 3268"/>
                <a:gd name="T2" fmla="*/ 2147483647 w 2975"/>
                <a:gd name="T3" fmla="*/ 2147483647 h 3268"/>
                <a:gd name="T4" fmla="*/ 2147483647 w 2975"/>
                <a:gd name="T5" fmla="*/ 2147483647 h 3268"/>
                <a:gd name="T6" fmla="*/ 2147483647 w 2975"/>
                <a:gd name="T7" fmla="*/ 2147483647 h 3268"/>
                <a:gd name="T8" fmla="*/ 2147483647 w 2975"/>
                <a:gd name="T9" fmla="*/ 2147483647 h 3268"/>
                <a:gd name="T10" fmla="*/ 2147483647 w 2975"/>
                <a:gd name="T11" fmla="*/ 2147483647 h 3268"/>
                <a:gd name="T12" fmla="*/ 2147483647 w 2975"/>
                <a:gd name="T13" fmla="*/ 2147483647 h 3268"/>
                <a:gd name="T14" fmla="*/ 2147483647 w 2975"/>
                <a:gd name="T15" fmla="*/ 2147483647 h 3268"/>
                <a:gd name="T16" fmla="*/ 2147483647 w 2975"/>
                <a:gd name="T17" fmla="*/ 2147483647 h 3268"/>
                <a:gd name="T18" fmla="*/ 2147483647 w 2975"/>
                <a:gd name="T19" fmla="*/ 2147483647 h 3268"/>
                <a:gd name="T20" fmla="*/ 2147483647 w 2975"/>
                <a:gd name="T21" fmla="*/ 2147483647 h 3268"/>
                <a:gd name="T22" fmla="*/ 0 w 2975"/>
                <a:gd name="T23" fmla="*/ 2147483647 h 3268"/>
                <a:gd name="T24" fmla="*/ 2147483647 w 2975"/>
                <a:gd name="T25" fmla="*/ 2147483647 h 3268"/>
                <a:gd name="T26" fmla="*/ 2147483647 w 2975"/>
                <a:gd name="T27" fmla="*/ 2147483647 h 3268"/>
                <a:gd name="T28" fmla="*/ 2147483647 w 2975"/>
                <a:gd name="T29" fmla="*/ 2147483647 h 3268"/>
                <a:gd name="T30" fmla="*/ 2147483647 w 2975"/>
                <a:gd name="T31" fmla="*/ 2147483647 h 3268"/>
                <a:gd name="T32" fmla="*/ 2147483647 w 2975"/>
                <a:gd name="T33" fmla="*/ 2147483647 h 3268"/>
                <a:gd name="T34" fmla="*/ 2147483647 w 2975"/>
                <a:gd name="T35" fmla="*/ 0 h 3268"/>
                <a:gd name="T36" fmla="*/ 2147483647 w 2975"/>
                <a:gd name="T37" fmla="*/ 2147483647 h 32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75"/>
                <a:gd name="T58" fmla="*/ 0 h 3268"/>
                <a:gd name="T59" fmla="*/ 2975 w 2975"/>
                <a:gd name="T60" fmla="*/ 3268 h 32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75" h="3268">
                  <a:moveTo>
                    <a:pt x="1173" y="3"/>
                  </a:moveTo>
                  <a:lnTo>
                    <a:pt x="1064" y="508"/>
                  </a:lnTo>
                  <a:lnTo>
                    <a:pt x="1162" y="508"/>
                  </a:lnTo>
                  <a:lnTo>
                    <a:pt x="1162" y="384"/>
                  </a:lnTo>
                  <a:lnTo>
                    <a:pt x="1536" y="867"/>
                  </a:lnTo>
                  <a:lnTo>
                    <a:pt x="1162" y="1347"/>
                  </a:lnTo>
                  <a:lnTo>
                    <a:pt x="1162" y="1227"/>
                  </a:lnTo>
                  <a:lnTo>
                    <a:pt x="908" y="1227"/>
                  </a:lnTo>
                  <a:lnTo>
                    <a:pt x="733" y="2045"/>
                  </a:lnTo>
                  <a:lnTo>
                    <a:pt x="374" y="2045"/>
                  </a:lnTo>
                  <a:lnTo>
                    <a:pt x="374" y="1921"/>
                  </a:lnTo>
                  <a:lnTo>
                    <a:pt x="0" y="2404"/>
                  </a:lnTo>
                  <a:lnTo>
                    <a:pt x="374" y="2887"/>
                  </a:lnTo>
                  <a:lnTo>
                    <a:pt x="374" y="2763"/>
                  </a:lnTo>
                  <a:lnTo>
                    <a:pt x="581" y="2763"/>
                  </a:lnTo>
                  <a:lnTo>
                    <a:pt x="472" y="3267"/>
                  </a:lnTo>
                  <a:lnTo>
                    <a:pt x="2971" y="3268"/>
                  </a:lnTo>
                  <a:lnTo>
                    <a:pt x="2975" y="0"/>
                  </a:lnTo>
                  <a:lnTo>
                    <a:pt x="1173" y="3"/>
                  </a:lnTo>
                  <a:close/>
                </a:path>
              </a:pathLst>
            </a:custGeom>
            <a:noFill/>
            <a:ln w="28575" cap="flat" cmpd="sng">
              <a:solidFill>
                <a:srgbClr val="00703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" name="Group 41"/>
            <p:cNvGrpSpPr>
              <a:grpSpLocks/>
            </p:cNvGrpSpPr>
            <p:nvPr/>
          </p:nvGrpSpPr>
          <p:grpSpPr bwMode="auto">
            <a:xfrm>
              <a:off x="492125" y="3179763"/>
              <a:ext cx="2133600" cy="1131887"/>
              <a:chOff x="310" y="2003"/>
              <a:chExt cx="1344" cy="713"/>
            </a:xfrm>
          </p:grpSpPr>
          <p:sp>
            <p:nvSpPr>
              <p:cNvPr id="30" name="Oval 4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42" y="2035"/>
                <a:ext cx="1312" cy="681"/>
              </a:xfrm>
              <a:prstGeom prst="ellipse">
                <a:avLst/>
              </a:pr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Oval 29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310" y="2003"/>
                <a:ext cx="1312" cy="681"/>
              </a:xfrm>
              <a:prstGeom prst="ellipse">
                <a:avLst/>
              </a:prstGeom>
              <a:solidFill>
                <a:srgbClr val="00703C">
                  <a:alpha val="79999"/>
                </a:srgbClr>
              </a:solidFill>
              <a:ln w="349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36000" rIns="0" bIns="36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Программные</a:t>
                </a:r>
                <a:r>
                  <a:rPr kumimoji="0" lang="ru-RU" sz="12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решения 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29" name="Рисунок 33" descr="sbpict_sblogo_ru_horizontal_main_20pct.png"/>
            <p:cNvPicPr>
              <a:picLocks noChangeAspect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428625" y="1150938"/>
              <a:ext cx="1947863" cy="42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64982" y="5517232"/>
            <a:ext cx="2606818" cy="648072"/>
          </a:xfrm>
          <a:prstGeom prst="rect">
            <a:avLst/>
          </a:prstGeom>
          <a:ln algn="ctr"/>
        </p:spPr>
        <p:txBody>
          <a:bodyPr vert="horz" lIns="0" tIns="45713" rIns="0" bIns="45713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ОРГКОМИТЕТ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КОНКУРСА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504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</a:rPr>
              <a:t>1</a:t>
            </a:r>
            <a:endParaRPr lang="ru-RU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467544" y="1268760"/>
            <a:ext cx="8247860" cy="1014952"/>
          </a:xfrm>
          <a:prstGeom prst="round2SameRect">
            <a:avLst>
              <a:gd name="adj1" fmla="val 9334"/>
              <a:gd name="adj2" fmla="val 0"/>
            </a:avLst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144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ПРОГРАММА </a:t>
            </a:r>
          </a:p>
          <a:p>
            <a:pPr marL="144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КОМПЛЕКСНОГО СОПРОВОЖДЕНИЯ И ПОДГОТОВКИ  ПРОЕКТОВ К</a:t>
            </a:r>
          </a:p>
          <a:p>
            <a:pPr marL="144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ФИНАНСИРОВАНИЮ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8515350" y="6424613"/>
            <a:ext cx="520700" cy="2651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D5861D-0E85-4B89-8890-A30BC760EB7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5" y="2564904"/>
            <a:ext cx="2448272" cy="20882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СТАНДАРТ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сбору заявок инвестиционных проектов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4797152"/>
            <a:ext cx="2448272" cy="198884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Arial Narrow" pitchFamily="34" charset="0"/>
                <a:cs typeface="Arial" pitchFamily="34" charset="0"/>
              </a:rPr>
              <a:t>ПОЗВОЛЯЕТ ОДНОВРЕМЕННО  ПОЛУЧИТЬ:</a:t>
            </a:r>
          </a:p>
          <a:p>
            <a:pPr indent="1746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Долговое финансирование</a:t>
            </a:r>
          </a:p>
          <a:p>
            <a:pPr indent="1746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Инвестиционное финансирование</a:t>
            </a:r>
          </a:p>
          <a:p>
            <a:pPr indent="1746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Государственную  поддержку (региональная/федеральная)</a:t>
            </a:r>
            <a:endParaRPr lang="ru-RU" sz="1400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7" name="Группа 15"/>
          <p:cNvGrpSpPr>
            <a:grpSpLocks/>
          </p:cNvGrpSpPr>
          <p:nvPr/>
        </p:nvGrpSpPr>
        <p:grpSpPr bwMode="auto">
          <a:xfrm>
            <a:off x="107504" y="764704"/>
            <a:ext cx="1150937" cy="1152525"/>
            <a:chOff x="3992566" y="3067052"/>
            <a:chExt cx="1150938" cy="1152525"/>
          </a:xfrm>
        </p:grpSpPr>
        <p:sp>
          <p:nvSpPr>
            <p:cNvPr id="8" name="Oval 46"/>
            <p:cNvSpPr>
              <a:spLocks noChangeAspect="1" noChangeArrowheads="1"/>
            </p:cNvSpPr>
            <p:nvPr/>
          </p:nvSpPr>
          <p:spPr bwMode="auto">
            <a:xfrm>
              <a:off x="3992566" y="3067052"/>
              <a:ext cx="1150938" cy="11525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9" name="Рисунок 32" descr="logotip_Sberbanka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35441" y="3211514"/>
              <a:ext cx="8778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Группа 15"/>
          <p:cNvGrpSpPr>
            <a:grpSpLocks/>
          </p:cNvGrpSpPr>
          <p:nvPr/>
        </p:nvGrpSpPr>
        <p:grpSpPr bwMode="auto">
          <a:xfrm>
            <a:off x="8024365" y="908720"/>
            <a:ext cx="1116013" cy="1079500"/>
            <a:chOff x="5724525" y="2428868"/>
            <a:chExt cx="1150938" cy="1152525"/>
          </a:xfrm>
          <a:solidFill>
            <a:schemeClr val="accent6">
              <a:lumMod val="75000"/>
            </a:schemeClr>
          </a:solidFill>
        </p:grpSpPr>
        <p:sp>
          <p:nvSpPr>
            <p:cNvPr id="11" name="Oval 43"/>
            <p:cNvSpPr>
              <a:spLocks noChangeAspect="1" noChangeArrowheads="1"/>
            </p:cNvSpPr>
            <p:nvPr/>
          </p:nvSpPr>
          <p:spPr bwMode="auto">
            <a:xfrm>
              <a:off x="5724525" y="2428868"/>
              <a:ext cx="1150938" cy="1152525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2" name="Рисунок 34" descr="РФ.png"/>
            <p:cNvPicPr>
              <a:picLocks noChangeAspect="1"/>
            </p:cNvPicPr>
            <p:nvPr/>
          </p:nvPicPr>
          <p:blipFill>
            <a:blip r:embed="rId3" cstate="print">
              <a:lum bright="40000" contrast="16000"/>
            </a:blip>
            <a:srcRect/>
            <a:stretch>
              <a:fillRect/>
            </a:stretch>
          </p:blipFill>
          <p:spPr bwMode="auto">
            <a:xfrm>
              <a:off x="5857884" y="2643182"/>
              <a:ext cx="877888" cy="539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8172127" y="1052736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РУР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99792" y="2564904"/>
            <a:ext cx="3528392" cy="20882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УНИВЕРСАЛЬНЫЙ АЛГОРИТМ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отбора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рассмотрения, структурирования и реализации инвестиционных проектов</a:t>
            </a:r>
            <a:r>
              <a:rPr lang="ru-RU" sz="1600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00192" y="2564904"/>
            <a:ext cx="2736304" cy="20882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инансовый продукт</a:t>
            </a:r>
            <a:endParaRPr lang="ru-RU" sz="1600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«Особые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условия финансирования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инвестиционных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проектов с государственной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поддержкой»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99792" y="4725144"/>
            <a:ext cx="3528392" cy="201622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СТАНДАРТИЗИРУЕТ ПРОЕКТЫ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 ПОД ТРЕБОВАНИЯ: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Финансово-кредитных организаций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Инвестиционных фондов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Субъектов РФ (региональных программ) Федеральных целевых и государственных программ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Страховых компаний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latin typeface="Arial Narrow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00192" y="4725144"/>
            <a:ext cx="2736304" cy="198056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Arial Narrow" pitchFamily="34" charset="0"/>
                <a:cs typeface="Arial" pitchFamily="34" charset="0"/>
              </a:rPr>
              <a:t>ДАЕТ ВОЗМОЖНОСТЬ: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Получить финансирование по  более низкой  ставке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Увеличить сроки кредитования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Упростить сбор документов</a:t>
            </a:r>
            <a:endParaRPr lang="ru-RU" sz="1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</a:rPr>
              <a:t>2</a:t>
            </a:r>
            <a:endParaRPr lang="ru-RU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33212" y="4937517"/>
            <a:ext cx="2783528" cy="523220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144000" algn="ctr">
              <a:defRPr/>
            </a:pPr>
            <a:r>
              <a:rPr lang="ru-RU" sz="14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Инициатор </a:t>
            </a:r>
          </a:p>
          <a:p>
            <a:pPr marL="144000" algn="ctr">
              <a:defRPr/>
            </a:pPr>
            <a:r>
              <a:rPr lang="ru-RU" sz="14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1400" b="1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1024" y="1089611"/>
            <a:ext cx="2783528" cy="523220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144000" algn="ctr">
              <a:defRPr/>
            </a:pPr>
            <a:r>
              <a:rPr lang="ru-RU" sz="14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Орган Исполнительной власти субъекта РФ</a:t>
            </a:r>
            <a:endParaRPr lang="ru-RU" sz="1400" b="1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4942909"/>
            <a:ext cx="2783528" cy="523220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144000" algn="ctr">
              <a:defRPr/>
            </a:pPr>
            <a:r>
              <a:rPr lang="ru-RU" sz="14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Федеральный орган Исполнительной власти</a:t>
            </a:r>
            <a:endParaRPr lang="ru-RU" sz="1400" b="1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976" y="2492896"/>
            <a:ext cx="2423488" cy="1384995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144000" algn="ctr">
              <a:defRPr/>
            </a:pPr>
            <a:r>
              <a:rPr lang="ru-RU" sz="14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Инвестор </a:t>
            </a:r>
          </a:p>
          <a:p>
            <a:pPr marL="144000" algn="ctr">
              <a:defRPr/>
            </a:pPr>
            <a:r>
              <a:rPr lang="ru-RU" sz="14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(с гос. участием в УК) / частный инвестор (члены Попечительского совета ОК)</a:t>
            </a:r>
            <a:endParaRPr lang="ru-RU" sz="1400" b="1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492896"/>
            <a:ext cx="2423488" cy="1600438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144000" algn="ctr">
              <a:defRPr/>
            </a:pPr>
            <a:r>
              <a:rPr lang="ru-RU" sz="14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ОАО </a:t>
            </a:r>
          </a:p>
          <a:p>
            <a:pPr marL="144000" algn="ctr">
              <a:defRPr/>
            </a:pPr>
            <a:r>
              <a:rPr lang="ru-RU" sz="14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«Сбербанк России»</a:t>
            </a:r>
            <a:endParaRPr lang="en-US" sz="1400" b="1" dirty="0" smtClean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4000" algn="ctr">
              <a:defRPr/>
            </a:pPr>
            <a:r>
              <a:rPr lang="ru-RU" sz="14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 с гос. участием в УК / частные Банки (члены Попечительского совета / Организаторы Конкурса)</a:t>
            </a:r>
            <a:endParaRPr lang="ru-RU" sz="1400" b="1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63888" y="2276001"/>
            <a:ext cx="2160240" cy="212510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Оргкомитет Конкурса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stCxn id="10" idx="0"/>
            <a:endCxn id="7" idx="1"/>
          </p:cNvCxnSpPr>
          <p:nvPr/>
        </p:nvCxnSpPr>
        <p:spPr>
          <a:xfrm flipV="1">
            <a:off x="1751296" y="1351221"/>
            <a:ext cx="1489728" cy="1141675"/>
          </a:xfrm>
          <a:prstGeom prst="straightConnector1">
            <a:avLst/>
          </a:prstGeom>
          <a:ln w="15875">
            <a:solidFill>
              <a:schemeClr val="accent3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0" idx="2"/>
            <a:endCxn id="8" idx="0"/>
          </p:cNvCxnSpPr>
          <p:nvPr/>
        </p:nvCxnSpPr>
        <p:spPr>
          <a:xfrm>
            <a:off x="1751296" y="4093334"/>
            <a:ext cx="1260140" cy="849575"/>
          </a:xfrm>
          <a:prstGeom prst="straightConnector1">
            <a:avLst/>
          </a:prstGeom>
          <a:ln w="15875">
            <a:solidFill>
              <a:schemeClr val="accent3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427984" y="5229200"/>
            <a:ext cx="504056" cy="0"/>
          </a:xfrm>
          <a:prstGeom prst="straightConnector1">
            <a:avLst/>
          </a:prstGeom>
          <a:ln w="15875">
            <a:solidFill>
              <a:schemeClr val="accent3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0"/>
            <a:endCxn id="9" idx="2"/>
          </p:cNvCxnSpPr>
          <p:nvPr/>
        </p:nvCxnSpPr>
        <p:spPr>
          <a:xfrm flipV="1">
            <a:off x="6324976" y="3877891"/>
            <a:ext cx="1211744" cy="1059626"/>
          </a:xfrm>
          <a:prstGeom prst="straightConnector1">
            <a:avLst/>
          </a:prstGeom>
          <a:ln w="15875">
            <a:solidFill>
              <a:schemeClr val="accent3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3"/>
            <a:endCxn id="9" idx="0"/>
          </p:cNvCxnSpPr>
          <p:nvPr/>
        </p:nvCxnSpPr>
        <p:spPr>
          <a:xfrm>
            <a:off x="6024552" y="1351221"/>
            <a:ext cx="1512168" cy="1141675"/>
          </a:xfrm>
          <a:prstGeom prst="straightConnector1">
            <a:avLst/>
          </a:prstGeom>
          <a:ln w="15875">
            <a:solidFill>
              <a:schemeClr val="accent3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2"/>
            <a:endCxn id="11" idx="0"/>
          </p:cNvCxnSpPr>
          <p:nvPr/>
        </p:nvCxnSpPr>
        <p:spPr>
          <a:xfrm>
            <a:off x="4632788" y="1612831"/>
            <a:ext cx="11220" cy="663170"/>
          </a:xfrm>
          <a:prstGeom prst="straightConnector1">
            <a:avLst/>
          </a:prstGeom>
          <a:ln w="15875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724128" y="3212976"/>
            <a:ext cx="648072" cy="0"/>
          </a:xfrm>
          <a:prstGeom prst="straightConnector1">
            <a:avLst/>
          </a:prstGeom>
          <a:ln w="15875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5"/>
            <a:endCxn id="6" idx="0"/>
          </p:cNvCxnSpPr>
          <p:nvPr/>
        </p:nvCxnSpPr>
        <p:spPr>
          <a:xfrm>
            <a:off x="5407768" y="4089895"/>
            <a:ext cx="917208" cy="847622"/>
          </a:xfrm>
          <a:prstGeom prst="straightConnector1">
            <a:avLst/>
          </a:prstGeom>
          <a:ln w="15875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1" idx="3"/>
            <a:endCxn id="8" idx="0"/>
          </p:cNvCxnSpPr>
          <p:nvPr/>
        </p:nvCxnSpPr>
        <p:spPr>
          <a:xfrm flipH="1">
            <a:off x="3011436" y="4089895"/>
            <a:ext cx="868812" cy="853014"/>
          </a:xfrm>
          <a:prstGeom prst="straightConnector1">
            <a:avLst/>
          </a:prstGeom>
          <a:ln w="15875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915816" y="3212976"/>
            <a:ext cx="648072" cy="36440"/>
          </a:xfrm>
          <a:prstGeom prst="straightConnector1">
            <a:avLst/>
          </a:prstGeom>
          <a:ln w="15875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2738" y="5877272"/>
            <a:ext cx="8729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пунктирной линией изображены экономическое взаимодействие при реализации инвестиционных проектов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линией изображено взаимодействие участников инвестиционной деятельности и координация согласно Схемы взаимодействия 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2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27784" y="1412776"/>
            <a:ext cx="390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Заявки Инвестиционных проектов </a:t>
            </a:r>
            <a:endParaRPr lang="ru-RU" b="1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1844824"/>
            <a:ext cx="6840760" cy="584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Первичный анализ юр. лица для соответствие государственных программ и ФЦП</a:t>
            </a:r>
            <a:endParaRPr lang="ru-RU" sz="1600" b="1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2492896"/>
            <a:ext cx="684076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на инвестиционном комитете </a:t>
            </a:r>
          </a:p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(решение инвестора)</a:t>
            </a:r>
            <a:endParaRPr lang="ru-RU" sz="1600" b="1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3140968"/>
            <a:ext cx="6840760" cy="584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на комитете Банка </a:t>
            </a:r>
          </a:p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(внешнего эксперта по финансам)</a:t>
            </a:r>
            <a:endParaRPr lang="ru-RU" sz="1600" b="1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624" y="3789040"/>
            <a:ext cx="684076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Субъектом РФ</a:t>
            </a:r>
            <a:endParaRPr lang="en-US" sz="1600" b="1" dirty="0" smtClean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7624" y="4170566"/>
            <a:ext cx="684076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на заседании Попечительского совета</a:t>
            </a:r>
            <a:endParaRPr lang="ru-RU" sz="1600" b="1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43808" y="764704"/>
            <a:ext cx="3456384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Оргкомитет Конкурса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3995936" y="4509119"/>
            <a:ext cx="936104" cy="217765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971600" y="4654877"/>
            <a:ext cx="6855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инвестиционных проектов по механизму</a:t>
            </a:r>
          </a:p>
          <a:p>
            <a:pPr algn="ctr"/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«Особые условия финансирования инвестиционных проектов»</a:t>
            </a:r>
            <a:endParaRPr lang="ru-RU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Стрелка вниз 66"/>
          <p:cNvSpPr/>
          <p:nvPr/>
        </p:nvSpPr>
        <p:spPr>
          <a:xfrm>
            <a:off x="755576" y="1630541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Стрелка вниз 67"/>
          <p:cNvSpPr/>
          <p:nvPr/>
        </p:nvSpPr>
        <p:spPr>
          <a:xfrm>
            <a:off x="755576" y="2350621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Стрелка вниз 68"/>
          <p:cNvSpPr/>
          <p:nvPr/>
        </p:nvSpPr>
        <p:spPr>
          <a:xfrm>
            <a:off x="755576" y="2998693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Стрелка вниз 69"/>
          <p:cNvSpPr/>
          <p:nvPr/>
        </p:nvSpPr>
        <p:spPr>
          <a:xfrm>
            <a:off x="827584" y="4366845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Стрелка вниз 70"/>
          <p:cNvSpPr/>
          <p:nvPr/>
        </p:nvSpPr>
        <p:spPr>
          <a:xfrm>
            <a:off x="755576" y="3646765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Стрелка вниз 71"/>
          <p:cNvSpPr/>
          <p:nvPr/>
        </p:nvSpPr>
        <p:spPr>
          <a:xfrm>
            <a:off x="8172400" y="1630541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Стрелка вниз 72"/>
          <p:cNvSpPr/>
          <p:nvPr/>
        </p:nvSpPr>
        <p:spPr>
          <a:xfrm>
            <a:off x="8172400" y="2206605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Стрелка вниз 73"/>
          <p:cNvSpPr/>
          <p:nvPr/>
        </p:nvSpPr>
        <p:spPr>
          <a:xfrm>
            <a:off x="8172400" y="2782669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Стрелка вниз 74"/>
          <p:cNvSpPr/>
          <p:nvPr/>
        </p:nvSpPr>
        <p:spPr>
          <a:xfrm>
            <a:off x="8172400" y="4150821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Стрелка вниз 75"/>
          <p:cNvSpPr/>
          <p:nvPr/>
        </p:nvSpPr>
        <p:spPr>
          <a:xfrm>
            <a:off x="8172400" y="3430741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TextBox 81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</a:rPr>
              <a:t>4</a:t>
            </a:r>
            <a:endParaRPr lang="ru-RU" b="1" dirty="0">
              <a:solidFill>
                <a:srgbClr val="FFFFFF"/>
              </a:solidFill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1443577"/>
              </p:ext>
            </p:extLst>
          </p:nvPr>
        </p:nvGraphicFramePr>
        <p:xfrm>
          <a:off x="251520" y="5589240"/>
          <a:ext cx="8715436" cy="105903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0431"/>
                <a:gridCol w="5109589"/>
                <a:gridCol w="1360241"/>
                <a:gridCol w="1815175"/>
              </a:tblGrid>
              <a:tr h="49274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marL="0" marR="0" indent="0" algn="l" defTabSz="894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Консолидированных Заявок от субъектов РФ согласно Схемы</a:t>
                      </a:r>
                      <a:endParaRPr lang="ru-RU" sz="13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Ежегодно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01.03. по 30.05.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01.09. по 30.10.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56628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Консолидированных Заявок субъектов РФ,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включающих Заявки инвестиционных проектов 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Ежегодно 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позднее 30.05.2014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позднее 30.10.2014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Условия финансирования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504" y="764704"/>
          <a:ext cx="871296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3960440"/>
                <a:gridCol w="4392488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Залог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18A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Комфортное обеспечение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Основное обеспечение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8483643"/>
              </p:ext>
            </p:extLst>
          </p:nvPr>
        </p:nvGraphicFramePr>
        <p:xfrm>
          <a:off x="0" y="1988840"/>
          <a:ext cx="871296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3960440"/>
                <a:gridCol w="4392488"/>
              </a:tblGrid>
              <a:tr h="168019">
                <a:tc gridSpan="3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средств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18A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8019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68019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5412824"/>
          <a:ext cx="871296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4032448"/>
                <a:gridCol w="4320480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Финансовые каникулы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18A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 уплате процентов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 6 до 9 месяцев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 отсрочке по основному долгу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 36 месяцев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</a:rPr>
              <a:t>5</a:t>
            </a:r>
            <a:endParaRPr lang="ru-RU" b="1" dirty="0">
              <a:solidFill>
                <a:srgbClr val="FFFF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987032"/>
              </p:ext>
            </p:extLst>
          </p:nvPr>
        </p:nvGraphicFramePr>
        <p:xfrm>
          <a:off x="570" y="2420888"/>
          <a:ext cx="8712968" cy="2861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3960440"/>
                <a:gridCol w="4392488"/>
              </a:tblGrid>
              <a:tr h="705596"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418A1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smtClean="0">
                          <a:solidFill>
                            <a:srgbClr val="418A1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проектов, соответствующих требованиям Постановления</a:t>
                      </a:r>
                      <a:r>
                        <a:rPr lang="ru-RU" sz="1600" b="0" baseline="0" smtClean="0">
                          <a:solidFill>
                            <a:srgbClr val="418A1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Правительства № 1044</a:t>
                      </a:r>
                      <a:endParaRPr lang="ru-RU" sz="1600" b="0" dirty="0">
                        <a:solidFill>
                          <a:srgbClr val="418A1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418A1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процентной ставки,</a:t>
                      </a:r>
                      <a:r>
                        <a:rPr lang="ru-RU" sz="1600" b="0" baseline="0" dirty="0" smtClean="0">
                          <a:solidFill>
                            <a:srgbClr val="418A1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устанавливаемой ЦБ РФ, при предоставлении уполномоченным банкам кредитных средств + 2,5%</a:t>
                      </a:r>
                      <a:endParaRPr lang="ru-RU" sz="1600" b="0" dirty="0">
                        <a:solidFill>
                          <a:srgbClr val="418A1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14661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418A1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проектов, соответствующих требованиям нормативно – правовых</a:t>
                      </a:r>
                      <a:r>
                        <a:rPr lang="ru-RU" sz="1600" baseline="0" dirty="0" smtClean="0">
                          <a:solidFill>
                            <a:srgbClr val="418A1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актов, созданных в рамках Распоряжения № 98 </a:t>
                      </a:r>
                      <a:endParaRPr lang="ru-RU" sz="1600" dirty="0" smtClean="0">
                        <a:solidFill>
                          <a:srgbClr val="418A1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418A1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Будет</a:t>
                      </a:r>
                      <a:r>
                        <a:rPr lang="ru-RU" sz="1600" baseline="0" dirty="0" smtClean="0">
                          <a:solidFill>
                            <a:srgbClr val="418A1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установлена в соответствии с принятыми нормативно-правовыми актами</a:t>
                      </a:r>
                      <a:endParaRPr lang="ru-RU" sz="1600" dirty="0">
                        <a:solidFill>
                          <a:srgbClr val="418A1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72031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418A1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остальных проектов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418A1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соответствии с особыми</a:t>
                      </a:r>
                      <a:r>
                        <a:rPr lang="ru-RU" sz="1600" baseline="0" dirty="0" smtClean="0">
                          <a:solidFill>
                            <a:srgbClr val="418A1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условиями финансирования, действующими в банках</a:t>
                      </a:r>
                      <a:endParaRPr lang="ru-RU" sz="1600" dirty="0">
                        <a:solidFill>
                          <a:srgbClr val="418A1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проекты могут быть заявлены на Конкурс</a:t>
            </a:r>
            <a:endParaRPr lang="ru-RU" sz="1600" dirty="0"/>
          </a:p>
        </p:txBody>
      </p:sp>
      <p:sp>
        <p:nvSpPr>
          <p:cNvPr id="4" name="Равнобедренный треугольник 3"/>
          <p:cNvSpPr/>
          <p:nvPr/>
        </p:nvSpPr>
        <p:spPr bwMode="auto">
          <a:xfrm>
            <a:off x="3779912" y="836712"/>
            <a:ext cx="3024336" cy="1440160"/>
          </a:xfrm>
          <a:prstGeom prst="triangle">
            <a:avLst>
              <a:gd name="adj" fmla="val 50658"/>
            </a:avLst>
          </a:prstGeom>
          <a:solidFill>
            <a:srgbClr val="418A1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balanced" dir="t"/>
          </a:scene3d>
          <a:sp3d extrusionH="101600" contourW="12700">
            <a:bevelT w="120650" h="127000"/>
            <a:bevelB prst="relaxedInset"/>
            <a:extrusionClr>
              <a:schemeClr val="accent3">
                <a:lumMod val="75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5" name="Трапеция 4"/>
          <p:cNvSpPr/>
          <p:nvPr/>
        </p:nvSpPr>
        <p:spPr bwMode="auto">
          <a:xfrm>
            <a:off x="2843808" y="2420888"/>
            <a:ext cx="4896544" cy="1656015"/>
          </a:xfrm>
          <a:prstGeom prst="trapezoid">
            <a:avLst>
              <a:gd name="adj" fmla="val 59183"/>
            </a:avLst>
          </a:prstGeom>
          <a:solidFill>
            <a:srgbClr val="418A1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balanced" dir="t"/>
          </a:scene3d>
          <a:sp3d extrusionH="101600" contourW="12700">
            <a:bevelT w="120650" h="127000"/>
            <a:bevelB prst="relaxedInset"/>
            <a:extrusionClr>
              <a:schemeClr val="accent3">
                <a:lumMod val="75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6" name="Трапеция 5"/>
          <p:cNvSpPr/>
          <p:nvPr/>
        </p:nvSpPr>
        <p:spPr bwMode="auto">
          <a:xfrm>
            <a:off x="2267744" y="4221088"/>
            <a:ext cx="5976664" cy="1008112"/>
          </a:xfrm>
          <a:prstGeom prst="trapezoid">
            <a:avLst>
              <a:gd name="adj" fmla="val 54552"/>
            </a:avLst>
          </a:prstGeom>
          <a:solidFill>
            <a:srgbClr val="418A1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balanced" dir="t"/>
          </a:scene3d>
          <a:sp3d extrusionH="101600" contourW="12700">
            <a:bevelT w="120650" h="127000"/>
            <a:bevelB prst="relaxedInset"/>
            <a:extrusionClr>
              <a:schemeClr val="accent3">
                <a:lumMod val="75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" name="Трапеция 6"/>
          <p:cNvSpPr/>
          <p:nvPr/>
        </p:nvSpPr>
        <p:spPr bwMode="auto">
          <a:xfrm>
            <a:off x="2627784" y="5445224"/>
            <a:ext cx="5935690" cy="605484"/>
          </a:xfrm>
          <a:prstGeom prst="trapezoid">
            <a:avLst>
              <a:gd name="adj" fmla="val 4939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8" name="Овал 19"/>
          <p:cNvSpPr>
            <a:spLocks noChangeArrowheads="1"/>
          </p:cNvSpPr>
          <p:nvPr/>
        </p:nvSpPr>
        <p:spPr bwMode="auto">
          <a:xfrm>
            <a:off x="323528" y="4509120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A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9" name="Овал 19"/>
          <p:cNvSpPr>
            <a:spLocks noChangeArrowheads="1"/>
          </p:cNvSpPr>
          <p:nvPr/>
        </p:nvSpPr>
        <p:spPr bwMode="auto">
          <a:xfrm>
            <a:off x="323528" y="2564904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B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10" name="Овал 19"/>
          <p:cNvSpPr>
            <a:spLocks noChangeArrowheads="1"/>
          </p:cNvSpPr>
          <p:nvPr/>
        </p:nvSpPr>
        <p:spPr bwMode="auto">
          <a:xfrm>
            <a:off x="323528" y="1196752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C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323528" y="2276872"/>
            <a:ext cx="8006978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>
            <a:off x="304771" y="4117665"/>
            <a:ext cx="7971541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318942" y="5301208"/>
            <a:ext cx="8041968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Правая фигурная скобка 13"/>
          <p:cNvSpPr/>
          <p:nvPr/>
        </p:nvSpPr>
        <p:spPr bwMode="auto">
          <a:xfrm>
            <a:off x="8100392" y="1357391"/>
            <a:ext cx="202019" cy="803105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15" name="Правая фигурная скобка 14"/>
          <p:cNvSpPr/>
          <p:nvPr/>
        </p:nvSpPr>
        <p:spPr bwMode="auto">
          <a:xfrm>
            <a:off x="8100392" y="2339165"/>
            <a:ext cx="226823" cy="1686519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16" name="Правая фигурная скобка 15"/>
          <p:cNvSpPr/>
          <p:nvPr/>
        </p:nvSpPr>
        <p:spPr bwMode="auto">
          <a:xfrm>
            <a:off x="8103930" y="4214111"/>
            <a:ext cx="249761" cy="967809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48482" y="1544514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53691" y="2978546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53691" y="4499828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1268760"/>
            <a:ext cx="26687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Специальные программные решения отдельно по каждому проекту</a:t>
            </a:r>
            <a:endParaRPr lang="ru-RU" sz="13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6899" y="2604990"/>
            <a:ext cx="2668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Ускоренная схема рассмотрения проектов</a:t>
            </a:r>
            <a:endParaRPr lang="ru-RU" sz="13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3342" y="4355363"/>
            <a:ext cx="26687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Комплексная система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опровождения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проектов</a:t>
            </a:r>
            <a:endParaRPr lang="ru-RU" sz="13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5445224"/>
            <a:ext cx="2668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Механизмы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финансирования</a:t>
            </a:r>
            <a:endParaRPr lang="ru-RU" sz="13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4008" y="1412776"/>
            <a:ext cx="1408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Незавершенное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роизводство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Модернизация     др. проекты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07904" y="2852936"/>
            <a:ext cx="3240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Проекты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наличием  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разрешительной 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документации     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63888" y="4365104"/>
            <a:ext cx="381642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 нуля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endParaRPr lang="en-US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 наличия разработанной 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проектно 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сметной документации)</a:t>
            </a:r>
          </a:p>
        </p:txBody>
      </p:sp>
      <p:sp>
        <p:nvSpPr>
          <p:cNvPr id="27" name="Трапеция 26"/>
          <p:cNvSpPr/>
          <p:nvPr/>
        </p:nvSpPr>
        <p:spPr bwMode="auto">
          <a:xfrm>
            <a:off x="1475656" y="5373216"/>
            <a:ext cx="7560840" cy="1152128"/>
          </a:xfrm>
          <a:prstGeom prst="trapezoid">
            <a:avLst>
              <a:gd name="adj" fmla="val 54552"/>
            </a:avLst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Проектное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финансирование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Инвестиционное финансирование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Концессия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 другие механизмы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2" descr="Картинка 30 из 29046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8280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33056"/>
            <a:ext cx="619036" cy="49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7" descr="http://im7-tub-ru.yandex.net/i?id=337587134-02-7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45117"/>
            <a:ext cx="274313" cy="48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bsncharteredaccountants.co.uk/images/business_start_up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691680" y="5517232"/>
            <a:ext cx="751102" cy="469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Группа 2"/>
          <p:cNvGrpSpPr/>
          <p:nvPr/>
        </p:nvGrpSpPr>
        <p:grpSpPr>
          <a:xfrm>
            <a:off x="1691680" y="2996952"/>
            <a:ext cx="648072" cy="622675"/>
            <a:chOff x="2275003" y="3098149"/>
            <a:chExt cx="911489" cy="719137"/>
          </a:xfrm>
        </p:grpSpPr>
        <p:pic>
          <p:nvPicPr>
            <p:cNvPr id="8" name="Picture 20" descr="D:\Go\20110530_Сбербанк\Презентация\Материалы\heyhey.ru_City_iconset_PNG\City_iconset_PNG\bridge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003" y="3098149"/>
              <a:ext cx="779065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7" descr="\\volkov-7\Exchange\icons razdel\Иконки\Трактор и свинка\Трактор.pn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917" y="3307698"/>
              <a:ext cx="5365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Прямоугольник 10"/>
          <p:cNvSpPr/>
          <p:nvPr>
            <p:custDataLst>
              <p:tags r:id="rId2"/>
            </p:custDataLst>
          </p:nvPr>
        </p:nvSpPr>
        <p:spPr>
          <a:xfrm>
            <a:off x="7596336" y="1628800"/>
            <a:ext cx="1477134" cy="5838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Комбинированные схемы финансирования</a:t>
            </a:r>
            <a:endParaRPr lang="ru-RU" sz="1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>
            <p:custDataLst>
              <p:tags r:id="rId3"/>
            </p:custDataLst>
          </p:nvPr>
        </p:nvSpPr>
        <p:spPr>
          <a:xfrm>
            <a:off x="6012160" y="1628800"/>
            <a:ext cx="1405126" cy="5838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Концессии</a:t>
            </a:r>
            <a:endParaRPr lang="ru-RU" sz="1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>
            <p:custDataLst>
              <p:tags r:id="rId4"/>
            </p:custDataLst>
          </p:nvPr>
        </p:nvSpPr>
        <p:spPr>
          <a:xfrm>
            <a:off x="4427984" y="1628800"/>
            <a:ext cx="1405126" cy="5838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Проектное финансирование с госучастием</a:t>
            </a:r>
            <a:endParaRPr lang="ru-RU" sz="1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>
            <p:custDataLst>
              <p:tags r:id="rId5"/>
            </p:custDataLst>
          </p:nvPr>
        </p:nvSpPr>
        <p:spPr>
          <a:xfrm>
            <a:off x="4427984" y="836712"/>
            <a:ext cx="4608512" cy="2918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Типы финансовых продуктов</a:t>
            </a:r>
          </a:p>
        </p:txBody>
      </p:sp>
      <p:sp>
        <p:nvSpPr>
          <p:cNvPr id="15" name="Прямоугольник 14"/>
          <p:cNvSpPr/>
          <p:nvPr>
            <p:custDataLst>
              <p:tags r:id="rId6"/>
            </p:custDataLst>
          </p:nvPr>
        </p:nvSpPr>
        <p:spPr>
          <a:xfrm>
            <a:off x="2630035" y="1628800"/>
            <a:ext cx="1725941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Примеры</a:t>
            </a:r>
            <a:endParaRPr lang="en-US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>
            <p:custDataLst>
              <p:tags r:id="rId7"/>
            </p:custDataLst>
          </p:nvPr>
        </p:nvSpPr>
        <p:spPr>
          <a:xfrm>
            <a:off x="107504" y="1196752"/>
            <a:ext cx="4216176" cy="3726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Приоритетные сектора экономики</a:t>
            </a:r>
            <a:endParaRPr lang="ru-RU" sz="13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>
            <p:custDataLst>
              <p:tags r:id="rId8"/>
            </p:custDataLst>
          </p:nvPr>
        </p:nvSpPr>
        <p:spPr>
          <a:xfrm>
            <a:off x="107505" y="2420888"/>
            <a:ext cx="1368151" cy="5129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секторы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2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39752" y="2204864"/>
            <a:ext cx="2016224" cy="72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171450" indent="-171450" defTabSz="900113" eaLnBrk="0" hangingPunct="0">
              <a:lnSpc>
                <a:spcPts val="1000"/>
              </a:lnSpc>
              <a:buSzPct val="110000"/>
              <a:buFont typeface="Arial" pitchFamily="34" charset="0"/>
              <a:buChar char="•"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Социальные учреждения</a:t>
            </a: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прочие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2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39752" y="3116868"/>
            <a:ext cx="18214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Логистические центры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Промышленные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парки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Дороги и прочие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2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39752" y="3861048"/>
            <a:ext cx="2088232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Водоснабжение, водоотведение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Отопление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Переработка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отходов и прочие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39752" y="4932263"/>
            <a:ext cx="187220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Генерация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Сети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Энергоэффективность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11760" y="5661248"/>
            <a:ext cx="1821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Тепличные хозяйства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Птицефабрики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>
            <p:custDataLst>
              <p:tags r:id="rId14"/>
            </p:custDataLst>
          </p:nvPr>
        </p:nvSpPr>
        <p:spPr>
          <a:xfrm>
            <a:off x="107505" y="3212976"/>
            <a:ext cx="1368151" cy="5129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Инфраструктура</a:t>
            </a:r>
          </a:p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</a:p>
        </p:txBody>
      </p:sp>
      <p:sp>
        <p:nvSpPr>
          <p:cNvPr id="24" name="Прямоугольник 23"/>
          <p:cNvSpPr/>
          <p:nvPr>
            <p:custDataLst>
              <p:tags r:id="rId15"/>
            </p:custDataLst>
          </p:nvPr>
        </p:nvSpPr>
        <p:spPr>
          <a:xfrm>
            <a:off x="107505" y="3933056"/>
            <a:ext cx="1368151" cy="512961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</a:p>
        </p:txBody>
      </p:sp>
      <p:sp>
        <p:nvSpPr>
          <p:cNvPr id="25" name="Прямоугольник 24"/>
          <p:cNvSpPr/>
          <p:nvPr>
            <p:custDataLst>
              <p:tags r:id="rId16"/>
            </p:custDataLst>
          </p:nvPr>
        </p:nvSpPr>
        <p:spPr>
          <a:xfrm>
            <a:off x="107505" y="4797152"/>
            <a:ext cx="1368151" cy="5129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Энергетика</a:t>
            </a:r>
          </a:p>
        </p:txBody>
      </p:sp>
      <p:sp>
        <p:nvSpPr>
          <p:cNvPr id="26" name="Прямоугольник 25"/>
          <p:cNvSpPr/>
          <p:nvPr>
            <p:custDataLst>
              <p:tags r:id="rId17"/>
            </p:custDataLst>
          </p:nvPr>
        </p:nvSpPr>
        <p:spPr>
          <a:xfrm>
            <a:off x="107505" y="5549232"/>
            <a:ext cx="1368151" cy="5129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АПК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 bwMode="auto">
          <a:xfrm>
            <a:off x="4655212" y="2986335"/>
            <a:ext cx="43229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4655212" y="3568795"/>
            <a:ext cx="43229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4655212" y="4151255"/>
            <a:ext cx="43229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4655212" y="4733715"/>
            <a:ext cx="43229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4655212" y="5316175"/>
            <a:ext cx="43229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4655212" y="5898635"/>
            <a:ext cx="43229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единительная линия 32"/>
          <p:cNvCxnSpPr/>
          <p:nvPr/>
        </p:nvCxnSpPr>
        <p:spPr bwMode="auto">
          <a:xfrm flipV="1">
            <a:off x="4427984" y="6481099"/>
            <a:ext cx="4550134" cy="2602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/>
        </p:nvCxnSpPr>
        <p:spPr bwMode="auto">
          <a:xfrm flipV="1">
            <a:off x="4655212" y="2986335"/>
            <a:ext cx="0" cy="34947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/>
        </p:nvCxnSpPr>
        <p:spPr bwMode="auto">
          <a:xfrm flipV="1">
            <a:off x="8964613" y="2986335"/>
            <a:ext cx="0" cy="34947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Прямая соединительная линия 35"/>
          <p:cNvCxnSpPr/>
          <p:nvPr/>
        </p:nvCxnSpPr>
        <p:spPr bwMode="auto">
          <a:xfrm flipV="1">
            <a:off x="6092208" y="2986335"/>
            <a:ext cx="0" cy="3494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Прямая соединительная линия 36"/>
          <p:cNvCxnSpPr/>
          <p:nvPr/>
        </p:nvCxnSpPr>
        <p:spPr bwMode="auto">
          <a:xfrm flipV="1">
            <a:off x="7527617" y="2986335"/>
            <a:ext cx="0" cy="3494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Прямоугольник 37"/>
          <p:cNvSpPr/>
          <p:nvPr>
            <p:custDataLst>
              <p:tags r:id="rId18"/>
            </p:custDataLst>
          </p:nvPr>
        </p:nvSpPr>
        <p:spPr>
          <a:xfrm>
            <a:off x="107505" y="6197304"/>
            <a:ext cx="1368151" cy="5129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Приоритетные сектора</a:t>
            </a:r>
          </a:p>
        </p:txBody>
      </p:sp>
      <p:sp>
        <p:nvSpPr>
          <p:cNvPr id="39" name="Прямоугольник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11760" y="6093296"/>
            <a:ext cx="1821467" cy="72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171450" indent="-171450" defTabSz="900113" eaLnBrk="0" hangingPunct="0">
              <a:lnSpc>
                <a:spcPts val="1000"/>
              </a:lnSpc>
              <a:buSzPct val="110000"/>
              <a:buFont typeface="Arial" pitchFamily="34" charset="0"/>
              <a:buChar char="•"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Инновационная экономика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Промышленность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691680" y="6237312"/>
            <a:ext cx="627514" cy="412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Овал 19"/>
          <p:cNvSpPr>
            <a:spLocks noChangeArrowheads="1"/>
          </p:cNvSpPr>
          <p:nvPr/>
        </p:nvSpPr>
        <p:spPr bwMode="auto">
          <a:xfrm>
            <a:off x="4932040" y="2348880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2" name="Овал 19"/>
          <p:cNvSpPr>
            <a:spLocks noChangeArrowheads="1"/>
          </p:cNvSpPr>
          <p:nvPr/>
        </p:nvSpPr>
        <p:spPr bwMode="auto">
          <a:xfrm>
            <a:off x="6516216" y="2348880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3" name="Овал 19"/>
          <p:cNvSpPr>
            <a:spLocks noChangeArrowheads="1"/>
          </p:cNvSpPr>
          <p:nvPr/>
        </p:nvSpPr>
        <p:spPr bwMode="auto">
          <a:xfrm>
            <a:off x="4932040" y="3933056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4" name="Овал 19"/>
          <p:cNvSpPr>
            <a:spLocks noChangeArrowheads="1"/>
          </p:cNvSpPr>
          <p:nvPr/>
        </p:nvSpPr>
        <p:spPr bwMode="auto">
          <a:xfrm>
            <a:off x="4932040" y="314096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5" name="Овал 19"/>
          <p:cNvSpPr>
            <a:spLocks noChangeArrowheads="1"/>
          </p:cNvSpPr>
          <p:nvPr/>
        </p:nvSpPr>
        <p:spPr bwMode="auto">
          <a:xfrm>
            <a:off x="8128403" y="314096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6" name="Овал 19"/>
          <p:cNvSpPr>
            <a:spLocks noChangeArrowheads="1"/>
          </p:cNvSpPr>
          <p:nvPr/>
        </p:nvSpPr>
        <p:spPr bwMode="auto">
          <a:xfrm>
            <a:off x="4932040" y="494116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7" name="Овал 19"/>
          <p:cNvSpPr>
            <a:spLocks noChangeArrowheads="1"/>
          </p:cNvSpPr>
          <p:nvPr/>
        </p:nvSpPr>
        <p:spPr bwMode="auto">
          <a:xfrm>
            <a:off x="6588224" y="494116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8" name="Овал 19"/>
          <p:cNvSpPr>
            <a:spLocks noChangeArrowheads="1"/>
          </p:cNvSpPr>
          <p:nvPr/>
        </p:nvSpPr>
        <p:spPr bwMode="auto">
          <a:xfrm>
            <a:off x="6588224" y="3933056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9" name="Овал 19"/>
          <p:cNvSpPr>
            <a:spLocks noChangeArrowheads="1"/>
          </p:cNvSpPr>
          <p:nvPr/>
        </p:nvSpPr>
        <p:spPr bwMode="auto">
          <a:xfrm>
            <a:off x="8128403" y="638132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50" name="Овал 19"/>
          <p:cNvSpPr>
            <a:spLocks noChangeArrowheads="1"/>
          </p:cNvSpPr>
          <p:nvPr/>
        </p:nvSpPr>
        <p:spPr bwMode="auto">
          <a:xfrm>
            <a:off x="4932040" y="638132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51" name="Овал 19"/>
          <p:cNvSpPr>
            <a:spLocks noChangeArrowheads="1"/>
          </p:cNvSpPr>
          <p:nvPr/>
        </p:nvSpPr>
        <p:spPr bwMode="auto">
          <a:xfrm>
            <a:off x="4932040" y="566124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52" name="Овал 19"/>
          <p:cNvSpPr>
            <a:spLocks noChangeArrowheads="1"/>
          </p:cNvSpPr>
          <p:nvPr/>
        </p:nvSpPr>
        <p:spPr bwMode="auto">
          <a:xfrm>
            <a:off x="8128403" y="3933056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55" name="Заголовок 54"/>
          <p:cNvSpPr txBox="1">
            <a:spLocks noGrp="1"/>
          </p:cNvSpPr>
          <p:nvPr>
            <p:ph type="title"/>
          </p:nvPr>
        </p:nvSpPr>
        <p:spPr>
          <a:xfrm>
            <a:off x="161640" y="230904"/>
            <a:ext cx="449920" cy="276999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82563" y="104775"/>
            <a:ext cx="7581900" cy="515914"/>
          </a:xfrm>
          <a:prstGeom prst="rect">
            <a:avLst/>
          </a:prstGeom>
        </p:spPr>
        <p:txBody>
          <a:bodyPr vert="horz" lIns="91430" tIns="45716" rIns="91430" bIns="45716" rtlCol="0" anchor="ctr" anchorCtr="0">
            <a:noAutofit/>
          </a:bodyPr>
          <a:lstStyle>
            <a:lvl1pPr lvl="0">
              <a:spcBef>
                <a:spcPct val="0"/>
              </a:spcBef>
              <a:buNone/>
              <a:defRPr>
                <a:solidFill>
                  <a:srgbClr val="2E800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1800" dirty="0" smtClean="0">
                <a:solidFill>
                  <a:srgbClr val="4F6228"/>
                </a:solidFill>
              </a:rPr>
              <a:t>       </a:t>
            </a:r>
            <a:r>
              <a:rPr lang="ru-RU" sz="1800" dirty="0" smtClean="0">
                <a:solidFill>
                  <a:srgbClr val="4F6228"/>
                </a:solidFill>
              </a:rPr>
              <a:t>Структура финансирования инвестиционного проекта</a:t>
            </a:r>
            <a:endParaRPr lang="ru-RU" sz="1800" dirty="0">
              <a:solidFill>
                <a:srgbClr val="418A18"/>
              </a:solidFill>
            </a:endParaRPr>
          </a:p>
        </p:txBody>
      </p:sp>
      <p:sp>
        <p:nvSpPr>
          <p:cNvPr id="8" name="Line 24"/>
          <p:cNvSpPr>
            <a:spLocks noChangeShapeType="1"/>
          </p:cNvSpPr>
          <p:nvPr/>
        </p:nvSpPr>
        <p:spPr bwMode="auto">
          <a:xfrm>
            <a:off x="5727700" y="1255734"/>
            <a:ext cx="0" cy="5040313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</p:spPr>
        <p:txBody>
          <a:bodyPr lIns="91409" tIns="45705" rIns="91409" bIns="45705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571500" y="3378222"/>
            <a:ext cx="1466850" cy="1079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4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Кредитор</a:t>
            </a:r>
          </a:p>
          <a:p>
            <a:pPr algn="ctr">
              <a:spcBef>
                <a:spcPct val="0"/>
              </a:spcBef>
            </a:pPr>
            <a:r>
              <a:rPr lang="en-US" sz="10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0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вложение до </a:t>
            </a:r>
            <a:r>
              <a:rPr lang="ru-RU" sz="10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70% </a:t>
            </a:r>
            <a:endParaRPr lang="en-US" sz="10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0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общей суммы проекта</a:t>
            </a:r>
            <a:r>
              <a:rPr lang="en-US" sz="10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0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3994150" y="3389334"/>
            <a:ext cx="1422400" cy="914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Заемщик</a:t>
            </a:r>
          </a:p>
          <a:p>
            <a:pPr algn="ctr"/>
            <a:r>
              <a:rPr lang="ru-RU" sz="14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SPV)</a:t>
            </a:r>
            <a:endParaRPr lang="ru-RU" sz="14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8"/>
          <p:cNvSpPr>
            <a:spLocks noChangeArrowheads="1"/>
          </p:cNvSpPr>
          <p:nvPr/>
        </p:nvSpPr>
        <p:spPr bwMode="auto">
          <a:xfrm>
            <a:off x="704850" y="1611334"/>
            <a:ext cx="1466850" cy="1555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Залог имущественных прав  на объекты (впоследствии готовые объекты), создаваемые в рамках инвестиционного проекта,  поручительства, векселя </a:t>
            </a:r>
            <a:r>
              <a:rPr lang="ru-RU" sz="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банка-кредитора, залог </a:t>
            </a:r>
            <a:r>
              <a:rPr lang="ru-RU" sz="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акций/долей в уставном капитале Заемщика, Инициатора проекта, Инвестора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AutoShape 39"/>
          <p:cNvCxnSpPr>
            <a:cxnSpLocks noChangeShapeType="1"/>
            <a:stCxn id="10" idx="3"/>
          </p:cNvCxnSpPr>
          <p:nvPr/>
        </p:nvCxnSpPr>
        <p:spPr bwMode="auto">
          <a:xfrm flipH="1" flipV="1">
            <a:off x="2171700" y="2389209"/>
            <a:ext cx="3244850" cy="1457325"/>
          </a:xfrm>
          <a:prstGeom prst="bentConnector3">
            <a:avLst>
              <a:gd name="adj1" fmla="val -7046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cxnSp>
      <p:cxnSp>
        <p:nvCxnSpPr>
          <p:cNvPr id="13" name="AutoShape 40"/>
          <p:cNvCxnSpPr>
            <a:cxnSpLocks noChangeShapeType="1"/>
          </p:cNvCxnSpPr>
          <p:nvPr/>
        </p:nvCxnSpPr>
        <p:spPr bwMode="auto">
          <a:xfrm rot="10800000" flipV="1">
            <a:off x="571500" y="2389209"/>
            <a:ext cx="133350" cy="1466850"/>
          </a:xfrm>
          <a:prstGeom prst="bentConnector3">
            <a:avLst>
              <a:gd name="adj1" fmla="val 271431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</p:cxn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2482850" y="1522434"/>
            <a:ext cx="1487488" cy="6667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05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Инициатор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05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05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вложение от 10% </a:t>
            </a:r>
            <a:endParaRPr lang="en-US" sz="105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05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общей суммы проекта</a:t>
            </a:r>
            <a:r>
              <a:rPr lang="en-US" sz="105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05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4171950" y="1522434"/>
            <a:ext cx="1487488" cy="6667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05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Инвестор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05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05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вложение до 30% </a:t>
            </a:r>
            <a:endParaRPr lang="en-US" sz="105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05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общей суммы проекта</a:t>
            </a:r>
            <a:r>
              <a:rPr lang="en-US" sz="105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05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2305050" y="5167334"/>
            <a:ext cx="1487488" cy="4349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Технический Заказчик</a:t>
            </a:r>
            <a:endParaRPr lang="ru-RU" sz="14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4038600" y="5167334"/>
            <a:ext cx="1487488" cy="8699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Инициатор проекта</a:t>
            </a:r>
            <a:endParaRPr lang="ru-RU" sz="14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AutoShape 39"/>
          <p:cNvCxnSpPr>
            <a:cxnSpLocks noChangeShapeType="1"/>
            <a:stCxn id="14" idx="0"/>
          </p:cNvCxnSpPr>
          <p:nvPr/>
        </p:nvCxnSpPr>
        <p:spPr bwMode="auto">
          <a:xfrm rot="16200000" flipH="1" flipV="1">
            <a:off x="2288382" y="672327"/>
            <a:ext cx="88900" cy="1789113"/>
          </a:xfrm>
          <a:prstGeom prst="bentConnector3">
            <a:avLst>
              <a:gd name="adj1" fmla="val -257144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cxnSp>
      <p:cxnSp>
        <p:nvCxnSpPr>
          <p:cNvPr id="19" name="AutoShape 39"/>
          <p:cNvCxnSpPr>
            <a:cxnSpLocks noChangeShapeType="1"/>
            <a:stCxn id="15" idx="0"/>
          </p:cNvCxnSpPr>
          <p:nvPr/>
        </p:nvCxnSpPr>
        <p:spPr bwMode="auto">
          <a:xfrm rot="16200000" flipH="1" flipV="1">
            <a:off x="3132932" y="-172223"/>
            <a:ext cx="88900" cy="3478213"/>
          </a:xfrm>
          <a:prstGeom prst="bentConnector3">
            <a:avLst>
              <a:gd name="adj1" fmla="val -257144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cxnSp>
      <p:cxnSp>
        <p:nvCxnSpPr>
          <p:cNvPr id="20" name="Прямая со стрелкой 57"/>
          <p:cNvCxnSpPr>
            <a:cxnSpLocks noChangeShapeType="1"/>
            <a:stCxn id="10" idx="0"/>
            <a:endCxn id="10" idx="0"/>
          </p:cNvCxnSpPr>
          <p:nvPr/>
        </p:nvCxnSpPr>
        <p:spPr bwMode="auto">
          <a:xfrm rot="5400000" flipH="1" flipV="1">
            <a:off x="4705350" y="3389334"/>
            <a:ext cx="1588" cy="1588"/>
          </a:xfrm>
          <a:prstGeom prst="straightConnector1">
            <a:avLst/>
          </a:prstGeom>
          <a:noFill/>
          <a:ln w="12700" algn="ctr">
            <a:noFill/>
            <a:round/>
            <a:headEnd/>
            <a:tailEnd type="arrow" w="med" len="med"/>
          </a:ln>
        </p:spPr>
      </p:cxnSp>
      <p:cxnSp>
        <p:nvCxnSpPr>
          <p:cNvPr id="21" name="Прямая со стрелкой 60"/>
          <p:cNvCxnSpPr>
            <a:cxnSpLocks noChangeShapeType="1"/>
            <a:stCxn id="10" idx="2"/>
            <a:endCxn id="16" idx="0"/>
          </p:cNvCxnSpPr>
          <p:nvPr/>
        </p:nvCxnSpPr>
        <p:spPr bwMode="auto">
          <a:xfrm flipH="1">
            <a:off x="3048794" y="4303734"/>
            <a:ext cx="1656556" cy="86360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 type="triangle" w="med" len="lg"/>
            <a:tailEnd type="triangle" w="med" len="lg"/>
          </a:ln>
        </p:spPr>
      </p:cxnSp>
      <p:cxnSp>
        <p:nvCxnSpPr>
          <p:cNvPr id="22" name="Прямая со стрелкой 61"/>
          <p:cNvCxnSpPr>
            <a:cxnSpLocks noChangeShapeType="1"/>
          </p:cNvCxnSpPr>
          <p:nvPr/>
        </p:nvCxnSpPr>
        <p:spPr bwMode="auto">
          <a:xfrm rot="5400000">
            <a:off x="4286248" y="4714884"/>
            <a:ext cx="857256" cy="1588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 type="triangle" w="med" len="lg"/>
            <a:tailEnd type="triangle" w="med" len="lg"/>
          </a:ln>
        </p:spPr>
      </p:cxnSp>
      <p:cxnSp>
        <p:nvCxnSpPr>
          <p:cNvPr id="23" name="Прямая со стрелкой 65"/>
          <p:cNvCxnSpPr>
            <a:cxnSpLocks noChangeShapeType="1"/>
            <a:stCxn id="14" idx="2"/>
            <a:endCxn id="10" idx="0"/>
          </p:cNvCxnSpPr>
          <p:nvPr/>
        </p:nvCxnSpPr>
        <p:spPr bwMode="auto">
          <a:xfrm rot="16200000" flipH="1">
            <a:off x="3366294" y="2050278"/>
            <a:ext cx="1200150" cy="1477962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 type="none" w="med" len="lg"/>
            <a:tailEnd type="triangle" w="med" len="lg"/>
          </a:ln>
        </p:spPr>
      </p:cxnSp>
      <p:cxnSp>
        <p:nvCxnSpPr>
          <p:cNvPr id="24" name="Прямая со стрелкой 67"/>
          <p:cNvCxnSpPr>
            <a:cxnSpLocks noChangeShapeType="1"/>
            <a:endCxn id="10" idx="0"/>
          </p:cNvCxnSpPr>
          <p:nvPr/>
        </p:nvCxnSpPr>
        <p:spPr bwMode="auto">
          <a:xfrm rot="5400000">
            <a:off x="4122723" y="2797181"/>
            <a:ext cx="1174780" cy="9526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 type="none" w="med" len="lg"/>
            <a:tailEnd type="triangle" w="med" len="lg"/>
          </a:ln>
        </p:spPr>
      </p:cxnSp>
      <p:cxnSp>
        <p:nvCxnSpPr>
          <p:cNvPr id="25" name="Прямая со стрелкой 69"/>
          <p:cNvCxnSpPr>
            <a:cxnSpLocks noChangeShapeType="1"/>
          </p:cNvCxnSpPr>
          <p:nvPr/>
        </p:nvCxnSpPr>
        <p:spPr bwMode="auto">
          <a:xfrm flipV="1">
            <a:off x="2038350" y="3611584"/>
            <a:ext cx="1955800" cy="952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 type="none" w="med" len="lg"/>
            <a:tailEnd type="triangle" w="med" len="lg"/>
          </a:ln>
        </p:spPr>
      </p:cxnSp>
      <p:cxnSp>
        <p:nvCxnSpPr>
          <p:cNvPr id="26" name="Прямая со стрелкой 113"/>
          <p:cNvCxnSpPr>
            <a:cxnSpLocks noChangeShapeType="1"/>
          </p:cNvCxnSpPr>
          <p:nvPr/>
        </p:nvCxnSpPr>
        <p:spPr bwMode="auto">
          <a:xfrm rot="10800000">
            <a:off x="2038350" y="4056084"/>
            <a:ext cx="1955800" cy="1588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 type="none" w="med" len="lg"/>
            <a:tailEnd type="triangle" w="med" len="lg"/>
          </a:ln>
        </p:spPr>
      </p:cxnSp>
      <p:cxnSp>
        <p:nvCxnSpPr>
          <p:cNvPr id="27" name="Прямая со стрелкой 116"/>
          <p:cNvCxnSpPr>
            <a:cxnSpLocks noChangeShapeType="1"/>
          </p:cNvCxnSpPr>
          <p:nvPr/>
        </p:nvCxnSpPr>
        <p:spPr bwMode="auto">
          <a:xfrm rot="5400000" flipH="1" flipV="1">
            <a:off x="4443399" y="2760667"/>
            <a:ext cx="1246218" cy="11116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 type="none" w="med" len="lg"/>
            <a:tailEnd type="triangle" w="med" len="lg"/>
          </a:ln>
        </p:spPr>
      </p:cxnSp>
      <p:sp>
        <p:nvSpPr>
          <p:cNvPr id="28" name="TextBox 121"/>
          <p:cNvSpPr txBox="1">
            <a:spLocks noChangeArrowheads="1"/>
          </p:cNvSpPr>
          <p:nvPr/>
        </p:nvSpPr>
        <p:spPr bwMode="auto">
          <a:xfrm>
            <a:off x="3779836" y="2559602"/>
            <a:ext cx="577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TextBox 122"/>
          <p:cNvSpPr txBox="1">
            <a:spLocks noChangeArrowheads="1"/>
          </p:cNvSpPr>
          <p:nvPr/>
        </p:nvSpPr>
        <p:spPr bwMode="auto">
          <a:xfrm>
            <a:off x="4357686" y="2571744"/>
            <a:ext cx="577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0" name="TextBox 124"/>
          <p:cNvSpPr txBox="1">
            <a:spLocks noChangeArrowheads="1"/>
          </p:cNvSpPr>
          <p:nvPr/>
        </p:nvSpPr>
        <p:spPr bwMode="auto">
          <a:xfrm>
            <a:off x="2705100" y="3286124"/>
            <a:ext cx="577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1" name="TextBox 125"/>
          <p:cNvSpPr txBox="1">
            <a:spLocks noChangeArrowheads="1"/>
          </p:cNvSpPr>
          <p:nvPr/>
        </p:nvSpPr>
        <p:spPr bwMode="auto">
          <a:xfrm>
            <a:off x="3643306" y="4722834"/>
            <a:ext cx="577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2" name="TextBox 126"/>
          <p:cNvSpPr txBox="1">
            <a:spLocks noChangeArrowheads="1"/>
          </p:cNvSpPr>
          <p:nvPr/>
        </p:nvSpPr>
        <p:spPr bwMode="auto">
          <a:xfrm>
            <a:off x="4565654" y="4678384"/>
            <a:ext cx="577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3" name="TextBox 127"/>
          <p:cNvSpPr txBox="1">
            <a:spLocks noChangeArrowheads="1"/>
          </p:cNvSpPr>
          <p:nvPr/>
        </p:nvSpPr>
        <p:spPr bwMode="auto">
          <a:xfrm>
            <a:off x="2705100" y="4056084"/>
            <a:ext cx="577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4" name="TextBox 128"/>
          <p:cNvSpPr txBox="1">
            <a:spLocks noChangeArrowheads="1"/>
          </p:cNvSpPr>
          <p:nvPr/>
        </p:nvSpPr>
        <p:spPr bwMode="auto">
          <a:xfrm>
            <a:off x="5137158" y="2722584"/>
            <a:ext cx="577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2236736" y="2597708"/>
            <a:ext cx="1244600" cy="4794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Управляющая компания</a:t>
            </a: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615950" y="5167334"/>
            <a:ext cx="1487488" cy="4349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Страховая компания</a:t>
            </a:r>
          </a:p>
        </p:txBody>
      </p:sp>
      <p:cxnSp>
        <p:nvCxnSpPr>
          <p:cNvPr id="37" name="Прямая со стрелкой 60"/>
          <p:cNvCxnSpPr>
            <a:cxnSpLocks noChangeShapeType="1"/>
            <a:stCxn id="10" idx="2"/>
            <a:endCxn id="36" idx="0"/>
          </p:cNvCxnSpPr>
          <p:nvPr/>
        </p:nvCxnSpPr>
        <p:spPr bwMode="auto">
          <a:xfrm flipH="1">
            <a:off x="1359694" y="4303734"/>
            <a:ext cx="3345656" cy="86360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 type="triangle" w="med" len="lg"/>
            <a:tailEnd type="triangle" w="med" len="lg"/>
          </a:ln>
        </p:spPr>
      </p:cxnSp>
      <p:cxnSp>
        <p:nvCxnSpPr>
          <p:cNvPr id="38" name="Прямая со стрелкой 61"/>
          <p:cNvCxnSpPr>
            <a:cxnSpLocks noChangeShapeType="1"/>
            <a:stCxn id="35" idx="3"/>
          </p:cNvCxnSpPr>
          <p:nvPr/>
        </p:nvCxnSpPr>
        <p:spPr bwMode="auto">
          <a:xfrm>
            <a:off x="3481336" y="2837414"/>
            <a:ext cx="1235128" cy="545507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 type="triangle" w="med" len="lg"/>
            <a:tailEnd type="triangle" w="med" len="lg"/>
          </a:ln>
        </p:spPr>
      </p:cxnSp>
      <p:sp>
        <p:nvSpPr>
          <p:cNvPr id="39" name="TextBox 125"/>
          <p:cNvSpPr txBox="1">
            <a:spLocks noChangeArrowheads="1"/>
          </p:cNvSpPr>
          <p:nvPr/>
        </p:nvSpPr>
        <p:spPr bwMode="auto">
          <a:xfrm>
            <a:off x="2393950" y="4545034"/>
            <a:ext cx="577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0" name="TextBox 123"/>
          <p:cNvSpPr txBox="1">
            <a:spLocks noChangeArrowheads="1"/>
          </p:cNvSpPr>
          <p:nvPr/>
        </p:nvSpPr>
        <p:spPr bwMode="auto">
          <a:xfrm>
            <a:off x="3571868" y="3009899"/>
            <a:ext cx="577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4000496" y="6286520"/>
            <a:ext cx="1487488" cy="35719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Потребители</a:t>
            </a:r>
          </a:p>
        </p:txBody>
      </p:sp>
      <p:cxnSp>
        <p:nvCxnSpPr>
          <p:cNvPr id="42" name="Прямая со стрелкой 61"/>
          <p:cNvCxnSpPr>
            <a:cxnSpLocks noChangeShapeType="1"/>
          </p:cNvCxnSpPr>
          <p:nvPr/>
        </p:nvCxnSpPr>
        <p:spPr bwMode="auto">
          <a:xfrm rot="5400000">
            <a:off x="4561370" y="6154274"/>
            <a:ext cx="308600" cy="1588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 type="triangle" w="med" len="lg"/>
            <a:tailEnd type="triangle" w="med" len="lg"/>
          </a:ln>
        </p:spPr>
      </p:cxnSp>
      <p:sp>
        <p:nvSpPr>
          <p:cNvPr id="43" name="TextBox 126"/>
          <p:cNvSpPr txBox="1">
            <a:spLocks noChangeArrowheads="1"/>
          </p:cNvSpPr>
          <p:nvPr/>
        </p:nvSpPr>
        <p:spPr bwMode="auto">
          <a:xfrm>
            <a:off x="4714876" y="6000768"/>
            <a:ext cx="577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7а</a:t>
            </a:r>
            <a:endParaRPr lang="ru-RU" sz="16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5868144" y="1142984"/>
            <a:ext cx="3184556" cy="55007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93675" indent="-193675" algn="l">
              <a:lnSpc>
                <a:spcPct val="95000"/>
              </a:lnSpc>
              <a:buClrTx/>
              <a:buSzTx/>
              <a:buFont typeface="Wingdings" pitchFamily="2" charset="2"/>
              <a:buChar char="ü"/>
            </a:pPr>
            <a:r>
              <a:rPr lang="ru-RU" sz="11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Целевое использование </a:t>
            </a:r>
            <a:r>
              <a:rPr lang="ru-RU" sz="11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кредитных </a:t>
            </a:r>
            <a:r>
              <a:rPr lang="ru-RU" sz="11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средств: </a:t>
            </a:r>
            <a:r>
              <a:rPr lang="ru-RU" sz="11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финансирование инвестиционного проекта</a:t>
            </a:r>
            <a:endParaRPr lang="ru-RU" sz="11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l">
              <a:lnSpc>
                <a:spcPct val="95000"/>
              </a:lnSpc>
              <a:buClrTx/>
              <a:buSzTx/>
              <a:buFont typeface="Wingdings" pitchFamily="2" charset="2"/>
              <a:buChar char="ü"/>
            </a:pPr>
            <a:r>
              <a:rPr lang="ru-RU" sz="11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 возврата кредита: </a:t>
            </a:r>
            <a:r>
              <a:rPr lang="ru-RU" sz="11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чистая </a:t>
            </a:r>
            <a:r>
              <a:rPr lang="ru-RU" sz="11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прибыль и амортизационные начисления Заемщика</a:t>
            </a:r>
          </a:p>
          <a:p>
            <a:pPr marL="193675" indent="-193675" algn="l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sz="11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по проекту:</a:t>
            </a:r>
          </a:p>
          <a:p>
            <a:pPr marL="193675" indent="-193675" algn="l">
              <a:spcBef>
                <a:spcPct val="0"/>
              </a:spcBef>
              <a:buClrTx/>
              <a:buSzTx/>
            </a:pPr>
            <a:r>
              <a:rPr lang="ru-RU" sz="11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1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1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учреждение компании-Заемщика Инициатором проекта и Инвестором и внесение своих долей участия</a:t>
            </a:r>
          </a:p>
          <a:p>
            <a:pPr marL="193675" indent="-193675" algn="l">
              <a:lnSpc>
                <a:spcPct val="95000"/>
              </a:lnSpc>
              <a:buClrTx/>
              <a:buSzTx/>
            </a:pPr>
            <a:r>
              <a:rPr lang="ru-RU" sz="11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1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1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1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договора управления</a:t>
            </a:r>
            <a:r>
              <a:rPr lang="ru-RU" sz="11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 которому УК обеспечивает:</a:t>
            </a:r>
          </a:p>
          <a:p>
            <a:pPr marL="88900" lvl="1" indent="-88900" algn="l">
              <a:spcBef>
                <a:spcPct val="0"/>
              </a:spcBef>
              <a:buClr>
                <a:srgbClr val="008A53"/>
              </a:buClr>
              <a:buFont typeface="Arial" pitchFamily="34" charset="0"/>
              <a:buChar char="•"/>
            </a:pPr>
            <a:r>
              <a:rPr lang="ru-RU" sz="11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и ведение дорожной инвестиционной карты по проекту;</a:t>
            </a:r>
          </a:p>
          <a:p>
            <a:pPr marL="88900" lvl="1" indent="-88900" algn="l">
              <a:spcBef>
                <a:spcPct val="0"/>
              </a:spcBef>
              <a:buClr>
                <a:srgbClr val="008A53"/>
              </a:buClr>
              <a:buFont typeface="Arial" pitchFamily="34" charset="0"/>
              <a:buChar char="•"/>
            </a:pPr>
            <a:r>
              <a:rPr lang="ru-RU" sz="11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проработка рынка сбыта, наполнение контрактной базы;</a:t>
            </a:r>
          </a:p>
          <a:p>
            <a:pPr marL="88900" lvl="1" indent="-88900" algn="l">
              <a:spcBef>
                <a:spcPct val="0"/>
              </a:spcBef>
              <a:buClr>
                <a:srgbClr val="008A53"/>
              </a:buClr>
              <a:buFont typeface="Arial" pitchFamily="34" charset="0"/>
              <a:buChar char="•"/>
            </a:pPr>
            <a:r>
              <a:rPr lang="ru-RU" sz="11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выходе на точку безубыточности проекта – создание ЗПИФ и обеспечение привлечения сторонних инвесторов либо размещения облигаций проекта на рынок.</a:t>
            </a:r>
          </a:p>
          <a:p>
            <a:pPr marL="193675" indent="-193675" algn="l">
              <a:lnSpc>
                <a:spcPct val="95000"/>
              </a:lnSpc>
              <a:buClrTx/>
              <a:buSzTx/>
            </a:pPr>
            <a:r>
              <a:rPr lang="ru-RU" sz="11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1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1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договора комплексного страхования</a:t>
            </a:r>
          </a:p>
          <a:p>
            <a:pPr marL="193675" indent="-193675" algn="l">
              <a:lnSpc>
                <a:spcPct val="95000"/>
              </a:lnSpc>
              <a:buClrTx/>
              <a:buSzTx/>
            </a:pPr>
            <a:r>
              <a:rPr lang="ru-RU" sz="11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1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1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обеспечения Кредитору</a:t>
            </a:r>
          </a:p>
          <a:p>
            <a:pPr marL="193675" indent="-193675" algn="l">
              <a:lnSpc>
                <a:spcPct val="95000"/>
              </a:lnSpc>
              <a:buClrTx/>
              <a:buSzTx/>
            </a:pPr>
            <a:r>
              <a:rPr lang="ru-RU" sz="11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1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получение кредита</a:t>
            </a:r>
          </a:p>
          <a:p>
            <a:pPr marL="193675" indent="-193675" algn="l">
              <a:lnSpc>
                <a:spcPct val="95000"/>
              </a:lnSpc>
              <a:buClrTx/>
              <a:buSzTx/>
            </a:pPr>
            <a:r>
              <a:rPr lang="ru-RU" sz="11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1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1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перечисление средств за выполненные работы</a:t>
            </a:r>
          </a:p>
          <a:p>
            <a:pPr>
              <a:lnSpc>
                <a:spcPct val="95000"/>
              </a:lnSpc>
            </a:pPr>
            <a:r>
              <a:rPr lang="ru-RU" sz="11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1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сдача объектов в аренду Инициатору и получение арендной платы (Источником арендной платы будет являться выручка от эксплуатации построенных в рамках проекта объектов, эффективность использования которых отражается в финансовом плане проекта)</a:t>
            </a:r>
          </a:p>
          <a:p>
            <a:pPr marL="193675" indent="-193675">
              <a:lnSpc>
                <a:spcPct val="95000"/>
              </a:lnSpc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7а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– эксплуатация объектов Инициатором</a:t>
            </a:r>
          </a:p>
          <a:p>
            <a:pPr marL="193675" indent="-193675" algn="l">
              <a:lnSpc>
                <a:spcPct val="95000"/>
              </a:lnSpc>
              <a:buClrTx/>
              <a:buSzTx/>
            </a:pPr>
            <a:r>
              <a:rPr lang="ru-RU" sz="11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1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погашение кредита</a:t>
            </a:r>
          </a:p>
          <a:p>
            <a:pPr marL="193675" indent="-193675" algn="l">
              <a:lnSpc>
                <a:spcPct val="95000"/>
              </a:lnSpc>
              <a:buClrTx/>
              <a:buSzTx/>
            </a:pPr>
            <a:r>
              <a:rPr lang="ru-RU" sz="11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1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выплаты для Инвестора (происходят только после полного погашения кредита)</a:t>
            </a:r>
          </a:p>
        </p:txBody>
      </p:sp>
      <p:sp>
        <p:nvSpPr>
          <p:cNvPr id="45" name="Заголовок 54"/>
          <p:cNvSpPr txBox="1">
            <a:spLocks/>
          </p:cNvSpPr>
          <p:nvPr/>
        </p:nvSpPr>
        <p:spPr bwMode="auto">
          <a:xfrm>
            <a:off x="161640" y="230904"/>
            <a:ext cx="449920" cy="276999"/>
          </a:xfrm>
          <a:prstGeom prst="rect">
            <a:avLst/>
          </a:prstGeom>
          <a:solidFill>
            <a:srgbClr val="005426"/>
          </a:solidFill>
          <a:ln w="9525" cmpd="dbl">
            <a:solidFill>
              <a:schemeClr val="bg1"/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8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8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CgDo1hxkOuCtGa_AgtQ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yGlM7QSEGrZVDKm8gx1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QJY_LyIUCLo5ORYbyZf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xEVvIfQUOrRTnfQGOVQ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hSJkj6Lk2X37.s_66PK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g5hH19FUKl4IKs_WAzr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h50PZvbU2ajD2cS3SH9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7mQBIXi0aSxn1EAy__R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OKc0Gpdk6UbKMGsn3Bz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hoPc8v1U2mm8eYWL5MT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_FK.lsvEmNjwBZy_vd2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CgDo1hxkOuCtGa_AgtQ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LPaDBlTkO1ws54N1Fx0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0kaGdUvE.mEfAn0_5fF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lxGY.oG0O32cHklxLv7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2w3KW.CUy6xiUzY51Ky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7DOB6CgJEWU0mb_UndWR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ll82uMk0uveuOmlutX0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nlUT7plUGhiL6RMy0g.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vcetUjMUCaMTo9xkWkr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X.snqLTUOXQDcHjMtpW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K8nqnJuUyeJSEantDm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nsrrKl7kiaDqkogTkbQ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ZsVd9NLEmkjCW4mF1dn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ZsVd9NLEmkjCW4mF1dn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ZsVd9NLEmkjCW4mF1dn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8wZL3G6_02kYy..FMthN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ZsVd9NLEmkjCW4mF1dn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ZsVd9NLEmkjCW4mF1dn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ZsVd9NLEmkjCW4mF1dn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xhPHS2kq_V1YnzP186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Zr97YgbkSFD5WLNOwfa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Jqpyp48q0.EUVutfIe_4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gn7jfnhEatUZjfU3usf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wY7pfe2kWVmW1lAtP1CQ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3103</TotalTime>
  <Words>1682</Words>
  <Application>Microsoft Office PowerPoint</Application>
  <PresentationFormat>Экран (4:3)</PresentationFormat>
  <Paragraphs>415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1_Тема Office</vt:lpstr>
      <vt:lpstr>2_Тема Office</vt:lpstr>
      <vt:lpstr>  Инструменты реализации долгосрочных инвестиционных проектов на базе основе регламента  «Инвестиционные проекты с гос. поддержкой и гос. участием»  на основе проектного финансирования    </vt:lpstr>
      <vt:lpstr>Слайд 2</vt:lpstr>
      <vt:lpstr>Слайд 3</vt:lpstr>
      <vt:lpstr>Слайд 4</vt:lpstr>
      <vt:lpstr>Слайд 5</vt:lpstr>
      <vt:lpstr>            Условия финансирования </vt:lpstr>
      <vt:lpstr>             Какие проекты могут быть заявлены на Конкурс</vt:lpstr>
      <vt:lpstr>7</vt:lpstr>
      <vt:lpstr>       Структура финансирования инвестиционного проекта</vt:lpstr>
      <vt:lpstr>    Преимущества реализации проектов «с нуля» в рамках Конкурса</vt:lpstr>
      <vt:lpstr>          Процедура рассмотрение инвестиционных проектов в рамках  Конкурса </vt:lpstr>
      <vt:lpstr>Слайд 12</vt:lpstr>
      <vt:lpstr>12</vt:lpstr>
      <vt:lpstr>Принципы формирования Попечительского Совета</vt:lpstr>
      <vt:lpstr>Текущие результаты работы Конкурса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Механизмы реализации инвестиционных проектов с господержкой / госучастием в рамках исполнения</dc:title>
  <dc:creator>belichenko</dc:creator>
  <cp:lastModifiedBy>mashtakova</cp:lastModifiedBy>
  <cp:revision>277</cp:revision>
  <cp:lastPrinted>2015-03-03T10:46:27Z</cp:lastPrinted>
  <dcterms:created xsi:type="dcterms:W3CDTF">2014-11-17T08:55:10Z</dcterms:created>
  <dcterms:modified xsi:type="dcterms:W3CDTF">2015-03-23T13:15:07Z</dcterms:modified>
</cp:coreProperties>
</file>